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744" r:id="rId5"/>
    <p:sldMasterId id="2147483732" r:id="rId6"/>
    <p:sldMasterId id="2147483720" r:id="rId7"/>
    <p:sldMasterId id="2147483708" r:id="rId8"/>
    <p:sldMasterId id="2147483696" r:id="rId9"/>
    <p:sldMasterId id="2147483684" r:id="rId10"/>
    <p:sldMasterId id="2147483672" r:id="rId11"/>
    <p:sldMasterId id="2147483660" r:id="rId12"/>
  </p:sldMasterIdLst>
  <p:notesMasterIdLst>
    <p:notesMasterId r:id="rId46"/>
  </p:notesMasterIdLst>
  <p:handoutMasterIdLst>
    <p:handoutMasterId r:id="rId47"/>
  </p:handoutMasterIdLst>
  <p:sldIdLst>
    <p:sldId id="265" r:id="rId13"/>
    <p:sldId id="266" r:id="rId14"/>
    <p:sldId id="268" r:id="rId15"/>
    <p:sldId id="257" r:id="rId16"/>
    <p:sldId id="267" r:id="rId17"/>
    <p:sldId id="269" r:id="rId18"/>
    <p:sldId id="273" r:id="rId19"/>
    <p:sldId id="270" r:id="rId20"/>
    <p:sldId id="271" r:id="rId21"/>
    <p:sldId id="272" r:id="rId22"/>
    <p:sldId id="301" r:id="rId23"/>
    <p:sldId id="274" r:id="rId24"/>
    <p:sldId id="275" r:id="rId25"/>
    <p:sldId id="276" r:id="rId26"/>
    <p:sldId id="277" r:id="rId27"/>
    <p:sldId id="302" r:id="rId28"/>
    <p:sldId id="278" r:id="rId29"/>
    <p:sldId id="279" r:id="rId30"/>
    <p:sldId id="280" r:id="rId31"/>
    <p:sldId id="284" r:id="rId32"/>
    <p:sldId id="285" r:id="rId33"/>
    <p:sldId id="286" r:id="rId34"/>
    <p:sldId id="287" r:id="rId35"/>
    <p:sldId id="288" r:id="rId36"/>
    <p:sldId id="289" r:id="rId37"/>
    <p:sldId id="283" r:id="rId38"/>
    <p:sldId id="303" r:id="rId39"/>
    <p:sldId id="292" r:id="rId40"/>
    <p:sldId id="293" r:id="rId41"/>
    <p:sldId id="294" r:id="rId42"/>
    <p:sldId id="295" r:id="rId43"/>
    <p:sldId id="296" r:id="rId44"/>
    <p:sldId id="30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24DE"/>
    <a:srgbClr val="7BEBD8"/>
    <a:srgbClr val="8335E5"/>
    <a:srgbClr val="6B8DE1"/>
    <a:srgbClr val="6C92E1"/>
    <a:srgbClr val="6313DC"/>
    <a:srgbClr val="1E3ADA"/>
    <a:srgbClr val="030553"/>
    <a:srgbClr val="7D4BC9"/>
    <a:srgbClr val="162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4" autoAdjust="0"/>
    <p:restoredTop sz="94694" autoAdjust="0"/>
  </p:normalViewPr>
  <p:slideViewPr>
    <p:cSldViewPr snapToGrid="0" showGuides="1">
      <p:cViewPr varScale="1">
        <p:scale>
          <a:sx n="121" d="100"/>
          <a:sy n="121" d="100"/>
        </p:scale>
        <p:origin x="856" y="176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063D-436A-410C-A490-190D73BB5D3E}" type="datetimeFigureOut">
              <a:rPr lang="en-US" smtClean="0"/>
              <a:t>1/29/25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8996C-DF1E-45F4-80FD-86472FDB10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DD7-4F37-46AB-9A13-BF4D77EDD71D}" type="datetimeFigureOut">
              <a:rPr lang="en-US" smtClean="0"/>
              <a:t>1/29/25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F48A-6110-47DA-8521-A1D1FFD22F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85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00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89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769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689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69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557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95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874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58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0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09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49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948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981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23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614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309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566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336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134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32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04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991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4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69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292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58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67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00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7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DD4B8-6DA1-514A-8468-C5E77BAAE594}" type="datetime1">
              <a:rPr lang="it-IT" smtClean="0"/>
              <a:t>29/01/25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3A14E5-1F6F-F748-84E6-6CCF3CD81739}" type="datetime1">
              <a:rPr lang="it-IT" smtClean="0"/>
              <a:t>29/01/25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F01686-15CC-584E-A5B2-9328E9387C5A}" type="datetime1">
              <a:rPr lang="it-IT" smtClean="0"/>
              <a:t>29/01/25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20F2-82B0-CAA3-39FE-2D2AE65F8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AF3A8-B1A4-9581-AE5D-497871F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CE74A-53F4-8EC1-C360-177DD5EBA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7BFF8-E390-C7E4-BE18-D89525FB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CD7D0-D938-4718-EA17-EE81BCF3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47489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446B3-F8F7-3D48-05FA-39FF61C0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C5993-EE06-33DE-A9F4-32B3142AA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BAD76-AF1A-0B17-6F69-C592DC37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65F26-7820-0532-DAD1-99F1DC61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BDF55-7DF9-C722-4194-73BF5795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4054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44AB1-D5F1-7603-C919-69644AC23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10C4E-9204-87D3-394D-02F229A3A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7CD2C-027A-14ED-04D3-A5C9E824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49F86-3615-4D79-0E15-AA1F0188D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F3825-398B-1E06-E8FF-303E51640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17317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F2C5-8E2E-A74E-C534-4D098ECE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2A6A-EA03-A5A9-D0D3-E6857E1F4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04079-CFD3-ECF4-134B-B6C69B5E2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5DAA8-8B19-E0B6-A8F7-2044E1143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95E44-CE11-CD45-8F69-30FDD50F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97E9-7A55-620E-D3DD-B502FBE3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35870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53D4-FF52-8904-2536-9797C1D2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629A2-8E78-D5FE-DB39-B2B539D55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0A8C3-888C-56ED-554D-1E7095EE8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65C89-DC30-143E-986D-93DCC2B42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37735-F726-71AD-44FE-817324642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4EF5A-05BF-24B1-FE33-BCE48C420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50D798-B928-D2D3-6302-9A520D70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1ADA95-025C-DD01-DB83-AEB45DFC9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83196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6ED4B-1E3F-EDFD-B736-04203665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745628-AD20-BD12-DEC5-F78572C0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AE560-1D1E-66D6-48DD-6EC290914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A2A77-E1D6-7034-46B1-B9C87577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91981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40148-14C3-6577-50C5-B7AD409A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0EAEE-C7FB-C75E-2F93-E7AEDC7D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65101-F658-DCF5-BDC9-08645747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94984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B78D3-537B-7A80-6889-AC37C355F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15935-E98F-7855-F9C2-082545B1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04D9D-2E3B-A299-E496-411DA9BE9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EE3F9-BD98-8442-C0F3-5E6582F6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C6675-2E42-E568-EE2A-D28861807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FFE81-EEAF-067F-D94E-989BA1D37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5041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2D8E5-C613-C440-8850-99B4695B8EE1}" type="datetime1">
              <a:rPr lang="it-IT" smtClean="0"/>
              <a:t>29/01/25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0722B-B954-CDA7-3271-8C7A0550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663BE-FA42-0CD7-D9A6-7C4D64737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EC80E-05E6-88B2-C2E6-EABD1A04E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DBC64-4BD5-10FF-2B5C-9ED6F3AB3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144B8-58C8-98E8-012D-05927C8E3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706AB-E906-9330-7E5B-0A108D18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27029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3CBA1-41CD-B919-B216-CC068FF1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7014F-9F54-93CA-6F4E-B5CDA7C18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443EC-CA5F-3B60-F0C8-F738F4A5A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9C0B8-635E-302E-0686-A3B115CB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16EF7-1F58-90EA-2EB1-C0EBAA4F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42183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A6D728-904D-3181-1F6C-6CFA9C6DA8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3F699C-2D9E-4E80-E808-E316CABC9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24D29-1A12-6020-E220-94A8FC304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B883E-6A58-C108-B5F2-568CF0793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6CFF2-C44E-C538-B13C-7E8429AF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03055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7A17-278C-6DDD-928F-B33A3BCB9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22BFBB-8D34-383B-85C8-DDF62E2B8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C6001-3704-8579-7128-03DB1673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AE0EB-EEC2-C77E-12B9-44145F62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A2377-06ED-6856-3A96-8EE10DB7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83054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B5F77-1386-58B5-80DC-EF29D310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60F00-6CA6-EA17-62B8-5E958CAF5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B59A-36F1-9CEE-381F-D3B296FC1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6DA89-CBD0-DE6C-E9EB-FBC9FA5F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256E0-3452-9016-74D4-024EF686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917777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83A0-9EF8-5615-C2D9-EBBDA823A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42C94-D818-BB7A-0CCF-CB4AE97E0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0D49-022E-0DE9-10DA-F2ADE6D1B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2A068-3112-C4CA-B016-6CB8D4E2C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6F9CF-5934-DF2C-6228-200F28DB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926207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01D6-9382-921E-CB14-EE29E188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4A55F-ACC8-5A96-9835-6D9ECC1F5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B3DB8-DB4A-0956-C100-F544FE2C3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C7294-5695-9A31-0A6E-7602B5EC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2C16B-3FD7-6002-B0DC-C7DE0D15E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37F65-681B-B5BD-281D-29230BA4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245643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38C7-1D2E-C92D-29F2-26B52EDE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EFEA2-AB02-1744-B647-7D7A66D47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364245-9C86-84F5-F708-3C182AAE5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951F17-980C-6F86-B987-FDFF61F58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092F36-504F-1F94-7FE3-FE1A2C214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DFB464-74C1-07D1-E7C1-75C01912A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E0201-C30F-45DA-160C-1BC4DD0B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07F8E-9EE0-C88E-BBEC-6EDA998C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755616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BC19-DFFB-0217-9E0E-C760F1328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6BE7B-7795-352B-B522-B28211B9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92B12-F02B-F2FC-88FA-24B3E24F8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FDC61-B3D3-89EF-B15C-DB1BD023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060790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BF2B98-BBCB-545F-0BC3-816DE128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5C701-6302-6A07-FE8D-5ACDA7F2C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E7652-8AB8-FE46-FFC6-CCB8518CE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20594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54B524-2B14-A342-98A9-6A5D02714324}" type="datetime1">
              <a:rPr lang="it-IT" smtClean="0"/>
              <a:t>29/01/25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9881-C922-829E-FA31-32BBC2E2A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D6C82-7268-E8A9-C62C-5634F3AFF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0D294-835F-A9EF-07CA-DE4A2AD25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73053B-F80A-B436-E45F-CCF9DBE63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739D3-A259-34A3-C075-5785AF3D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F8B39-6FD0-E900-638B-6CD3DC18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551440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3BA56-1BE2-80CC-CFA7-FAE40C0D6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71EB03-267A-AD0B-BC16-94524CB58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90D8A-5C57-DA3B-544C-F29F4FBE0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E36B9-1200-5D15-9AB6-E6AB8AF81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3BE63-6B3D-D443-D17A-3CBD3A20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B7265-0168-A606-92BB-459FEBB57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79124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FA5B-F91B-B65B-38B0-AD7E8270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587CF-876E-2E29-834C-7C7B8DBBF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CD35A-EC4C-817C-EFAD-6A4B40E5B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55658-9FA4-8628-643E-0F572B54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D9F97-8EDB-97C7-F797-05F79B7B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822639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5E3748-5723-3EEB-BDCF-966DE98169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4AD54-E4CB-AAC5-094D-7837FC4B3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9CFD5-A94F-9F5E-8B67-2AE0002E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51289-978E-B3C4-4B69-D7C741C6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24D14-F93F-61FA-8936-A89E4108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667816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B169-D66F-A0BD-4E32-2EA1AA319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197E3-0BE9-9EDC-A1C4-1A6A4A3C0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C4B1C-0F49-9DD9-9604-7047DD4A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A0F12-36F0-A83A-286F-0F45C4D73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E9D60-31C5-006C-E433-1FC760AC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73881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6411C-5A7D-9EB2-A2E5-1CBE7353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BB74-E067-0D00-C6F8-4D22C5AF5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DAEF8-85E0-1169-E8EB-B4BFE673A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96E5D-8D9E-3E50-B899-BD9131423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97E23-50FE-AD71-91FB-35B30D751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999099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36A1D-2F7E-4893-5AD9-8666887E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B16BE-EF4C-B568-0861-0264911AA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9E61A-C453-5A6B-0DAE-0C1808860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658C8-584D-5D09-878A-639875976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B124C-A9C8-9E37-ABC5-55A6E864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232309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6B56-A345-C91E-8027-5E90625E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F0827-4E47-FA51-6030-2ECCD4A42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68973-8EBE-095C-8403-02C049C14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BB452-8C3D-A29C-A119-110B6FE5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00C68-EDAA-D0B2-2527-C9D1DA5CB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7E352-1BAD-B947-823C-C06AC2AB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495974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F00D-F71E-B06F-5A31-BE200C2B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6EEE5-DC91-F936-C650-78D723375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4C03C-B90E-E61E-7267-D976D80B4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4F61FA-1B4A-A925-4326-E07ADED8E4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8C138-325D-0458-85BE-F32FCB1F4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840C1B-49DF-A739-6556-3F9BD04C2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089270-B773-E5EA-15FE-00D7ABE4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3FA96C-7EF3-227A-20E6-D5D40117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87992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CA5FD-E1EF-4FDE-62B0-E233E71E6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48B031-989A-4FE5-008C-634D1FF55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019D8-6EE5-C1D4-B555-2BA5ED9C7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B24D6-E451-A85C-2CEC-97D9B116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3193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F97CE8-18D7-A946-9D86-E36EF6971FCA}" type="datetime1">
              <a:rPr lang="it-IT" smtClean="0"/>
              <a:t>29/01/25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311842-9CC7-2084-E8FA-1B9736C6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82BBF-2257-F6D7-F4FF-55EEFE2E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FD1DB-C13A-5F13-7BFB-A714D432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216045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6A686-BA54-900C-5C5D-E7A50B66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67A5-4A5E-9F1A-3134-098213188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972F8-67CD-6A8B-DC58-98CDE6C5D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818F5-677F-B7D4-E263-C98421B88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1A646-FB2B-B641-43A4-41CE5F5C3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325E0-FC23-A155-6ED5-874C68BC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677984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1BE8-F2B6-6500-1AFF-CB57FE37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17BC18-9011-1EFB-A752-F6A01A0BA9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E2B57-6765-4279-D1B0-F12002205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4A08D-4063-21D2-259D-A7BEE030F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636F72-3B91-B053-1AA0-0088EE365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05B72-CFFC-577F-85A8-C5F442F0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508011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BCAB3-97A0-331F-6EE9-8334302C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5A76BD-577B-D39D-EBF1-9F9EFB668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7A184-78D0-D0BD-056E-F49388AD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E1DE4-4F27-4CFA-02D8-4D7F0F8D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2438C-0BF4-F111-C821-F7F6AF66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386404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A851E8-34AB-DB48-3F1F-9D1D757B7B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932C2-D6C2-E605-8F0B-F4EDD224B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E020B-8FAD-983B-47E9-3A678697B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5F449-6A93-CD1E-7BDA-26435AD5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65282-3114-4807-5863-58A80CFE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216943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3841-F57A-ABFF-CD4E-547C8A5C9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7FE24-9296-BCB4-CEF5-45618A35F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3D70-F272-5D60-DF01-6C7B16F5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84319-2921-4873-A37D-CFA6343A1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9909D-C95A-B050-A813-9D9E7145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342279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9E39-A4DE-9098-2ECE-E94D02D4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F106D-00B1-094E-19C3-1DEC9ED6C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A9025-DCA7-644A-BC6C-F1A10BB3A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F59F-4832-D830-BB83-7AB6A8885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3BDB3-FCA1-DF2F-1DC4-672E1D90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07567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1700D-6471-B385-D2F7-BFA96F7D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09AE2-371E-71AC-29E2-BE59E3A17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D46B9-99D9-3A06-983E-1214EBE0A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E7F86-6EC6-E734-B64A-EA412638C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EAA46-6102-769E-25C7-23AA7E05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226027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562C-9490-9C98-BF39-94F0512C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D5066-1BA0-6419-5880-0CC57CB1A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2FEC2-3BC9-E1BC-7579-293D7CEF4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068F3-5BED-6382-CDFB-85C8B0F5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FBA7D-29C1-8DAB-AE7D-E617CF4CB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940C6-2B96-9321-E3A9-8AE0C019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328237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E39B-610C-8D45-F32A-00333909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EB8D6-E921-01B4-FF43-7E0A24EA5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3F335-74F3-5F06-3EE7-F12C12C44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3BE791-2FF5-D0E6-D53C-8AE70AFFB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7E6B2-9745-A858-A6B7-C083C74F9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1351EA-E0EF-906F-9887-95D38ABB0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BD67F-CBD0-2C8B-9A98-EE56DCC09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B23C09-E764-10F2-2C75-53AD95DEE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71825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E09842-0BB8-9E49-B51D-5E16D5B9F388}" type="datetime1">
              <a:rPr lang="it-IT" smtClean="0"/>
              <a:t>29/01/25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935E-8F11-E256-D714-94474D4C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074E1A-0356-8C1E-B536-55CDA2A9C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9CF57-CAD7-D2F6-C28F-1AB8EB0F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99D5B-2919-AC00-E9FD-F71C26AD8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538603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9BBEA9-12FB-568C-17E2-F9E67918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01570C-C2B8-6F5F-B8C6-E3DBFBAC4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7AF2F-EF6B-7448-F7CC-6169D3B3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275565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6CAD0-A52B-1108-EB9C-1F99BA1B7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598A-0470-42E2-D183-D28065475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849A63-210B-358C-783D-7AC5A1FAB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A2F42-3DC4-659E-B9CD-12A9F9E8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AFEC8-8221-99CC-75D1-036C458FA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9420D-B360-13D0-C693-4A76BDE7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132408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5B6EB-7683-0997-5C88-288059478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3B0626-7F9C-E0B0-D6C6-AC4DFC0D72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37BD5-2074-BEF7-7713-803126336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6C6E6-BC97-3D3B-96C8-7CF13A01D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C49EF-7AAB-3A2B-1CD0-9EE63C83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902A7-0599-74B3-893B-CBB49CE3F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39385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0C85-493E-ABA3-BEF2-EA27A54F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F7747-0BDB-B734-A8CD-4BD0D397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9E35E-38DF-C444-EBD1-9B251B61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1BDC7-3B0C-A882-9A13-10F960B4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D3C16-F2CF-B1F1-8F4F-237758EC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770246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529C1E-2B6C-28B8-9886-5071DFA2A7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41613-D74C-2C89-41B2-9B3B38ABC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D1C90-180E-0576-6225-C587FBF6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ABE5A-1FC0-214C-B610-39683545C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750BF-8B8F-9CC0-CC6E-81761197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877457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2A203-2736-1DB4-A920-29B781D93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2A499-5B78-4F2C-38A8-42A9063C1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BCC4B-1E36-DCF0-CBE3-CC5CDFCCC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0302C-989B-11D4-15FD-44CD6C4DD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411FF-DBA2-4342-3699-48C2FF219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179332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867D-B015-E248-E794-FB5C421D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F2624-23C1-5906-70BD-D3622966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844D5-CCF9-B044-EF68-F0A6FC06D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2355B-7E5A-DCE3-A10A-007FF439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547FD-9229-9AB2-40AC-B7A61E14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918659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7F1F0-4FED-D7AF-1166-089EB0A66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CF27F-5F8A-FD67-ADB5-07A2272AD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94906-0C94-6C73-E024-E62EF5EAB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674B3-8160-8967-E42A-9C99E606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AB564-DA37-EFDD-8494-64D33127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657211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7A3BE-FA57-3078-12D5-E19F081EE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90224-47BD-9D8D-7331-3D1CCA919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41A85-2053-17DE-81E6-01277952E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F8D02-120E-C180-EC99-A729B12F0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E6395-8E32-1C32-00F2-4B46403B7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C118A-0273-27C4-C1C0-7E207355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0028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947A71-32E2-6848-ACAE-3A3D0F9D81F5}" type="datetime1">
              <a:rPr lang="it-IT" smtClean="0"/>
              <a:t>29/01/25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491" y="6356350"/>
            <a:ext cx="274320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ED6580AB-5C3C-4B4F-8E2A-8B7A0A8CE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44890-DFD0-8D5B-1C29-D9EFC0C4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3D94E-E815-AD91-41B2-985632118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8A11A-D75E-7B08-19CF-9F6DA6183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C68CED-F7D6-56E8-2723-55268B2567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1B8B5E-57B1-FE5F-E5AC-120A2D10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5D09F7-191A-30B2-96F5-3775FA8A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CEBE5-D38F-50EB-5687-FC3F0091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BE4CD9-1124-56BD-DC93-C74D44D3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70650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49B2F-88CD-5096-C5F3-E8A5D40C7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AF50A8-45B9-A6DF-42DA-F7EF0F6BA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2732A-97C7-EA5A-3121-83171282A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8D853-F950-AD74-7F4E-9F44F8A8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745964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DE72B2-1F34-AE42-2D71-D0EF3008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E6CD5A-3BDB-00E2-7923-02734F5A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71A63-5BFE-4B1F-E19D-2F9BDF5C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698893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AA13-691A-9D15-4D96-1914C6F2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3C5B8-64DF-27BF-6ACB-1EC156D7A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CECE5-2C42-5731-9AE5-352928B50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934DB-74AA-C313-7323-C3295A0F1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3ACD6-DBBB-7534-AD15-31C6F2AC4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E309B-FFBE-7CA2-B41D-A5D4B1450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487230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5ECD-960D-3E57-A069-60DCB4B28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EF8A0-F423-7B52-E158-7E37E4C93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260F6-BDF7-AAF9-4550-0391B850C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9627E-7926-8F4A-92D5-7801F6D1F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61901-A34D-8C41-4880-C419FF1D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3CDF2-3E4E-E122-621D-881F9EBAC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075861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04085-C1A8-F8B9-ACEA-14420766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B54E5-F5CE-6FD0-5B7C-66E21467B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CB8A0-7E9A-92FE-A3D4-62E7AA579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C5C01-AB8A-CA83-05CC-9C9E1A94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2E0CE-779D-C00F-5777-9777B7C7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778205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42FA9B-0E69-AB1F-2FD2-06430E7B1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EBB96-F482-19B2-C4E5-5D9853A1D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24D41-FDFE-B788-0172-FF4AC2753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34911-B5E1-4FB5-C1F8-83B479888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44894-BD6B-A4E6-2A08-063AF061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246190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C2155-3AB1-B1CB-42CE-59A1392A4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1F97F-067C-6F13-C3BA-3002610E4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9B8FF-339D-7F27-9FE6-41D7A086B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4B480-F072-36EB-0AE6-188E53578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7A9B-8A2B-9006-A2FA-55DA5D03F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531407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10DA-8BC6-6F34-AE74-F8ADCB92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A0721-DD4F-D27D-522E-29492ABF4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EAB0C-4E47-29B4-DC71-530B3792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74E7D-CADD-284C-693D-D81E480CF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E5F4D-2223-EE50-F001-AF19480D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7908275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87EF-5534-75E4-96DB-282BC1032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264B8-B765-146F-A2A0-7EA87E5AD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5AD04-3CFA-82FA-5863-30667FE8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7511E-3F8E-5E22-4EEE-7D60BF94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15254-D26F-792C-49F7-28B45F02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1297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B59955-8C2D-ED49-8276-80D99EA37BB1}" type="datetime1">
              <a:rPr lang="it-IT" smtClean="0"/>
              <a:t>29/01/25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A211-8318-E28E-C9C3-2C0DEC45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56665-7CBD-F356-89A6-19F9E3992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1BA83-A1B3-3CAD-B4AD-A6F0DC034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A097E-747D-2586-66D6-0E4C072F2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F8B9E-44EF-9F91-8D2B-99B4BD61E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1C69E-E947-D4DB-A919-6C4782099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27479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DCF-FC88-29AA-EB5B-EF78FDE26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8DD1F-712F-12B7-6679-10BD6310F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EDDDC-4F33-9B33-4DB2-D44C28D1B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C261A-7AD0-3A31-7E9C-28E7DC219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7FDB78-88BB-4CA7-32DC-C174D8C4FB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F29058-E670-C243-5A47-F893B56D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C937A6-8FC3-1674-E339-D59352F6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CC6A11-9B59-653E-DAA1-0F44FE84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821714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CD62-EE20-3E40-F47D-0CF8CD36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54483B-C77A-432C-A067-77BB4F5E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2FD62-3EB0-8FEC-D47F-90B59A08C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F1E03-C9E1-17A0-86AE-E5CB17B3F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661954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18D7E-12E1-5076-5AC5-A9E17913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981A2-EC2A-AC40-5131-209726BF5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33A76-6FC0-65A4-C30D-5B83ACDD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942536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8CB5-B43B-2A27-962E-560F18568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B88A-8FFD-C7AC-534E-467C23842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2BD38-8F3E-8B3A-E418-39904A49D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48306-E3AF-802D-8BD1-2022D1DF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56311-6E14-4998-700C-627611D57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EB10D-2863-3629-35A9-DF76AC7A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87084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FF78-6DD5-51E9-6B74-C1D9650D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4D7B62-6D6A-7146-FF70-12B0643C38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3A8E8-F678-7B9F-3F19-565E9EBAE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A9109-B41F-4A50-53C3-F1124D80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F8F28-F967-B98F-282A-89BF8E14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78A07-054F-D879-5ABA-F9D4D344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0630024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E87A-8730-68F9-C971-2B16D89A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98FE0E-5DC5-F431-2CAD-08ABF433D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537D0-690E-7C63-E696-C17DCC676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4E817-3066-0F75-3BE4-B31F47B9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A203C-AEEF-A410-02F8-F51F0228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634807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9652EC-DEE3-7FAE-DF81-AC9A3CB4A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9A964-6B5F-BDB9-8CC4-C777F29B7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9243E-7B0E-A0BE-5715-790829FE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23133-E7DD-64EC-0174-2A0C849C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4C633-5120-87E2-46D3-C0F2967E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169476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2383-8E1E-C4E6-BDB4-46E102C92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88357-B857-3770-4699-870ACF637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318B1-275A-2C38-12C5-DA37E001A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7FC9D-75D0-0BBF-2DA9-0C6ADFEF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129E0-4DF3-2709-462F-55E3177E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258448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1F3D-104F-C546-0D72-BCDC09E2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E8C8-7E84-4344-E164-DF27BAAD0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FF9A9-F2A5-09FA-00C5-F4E53334C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40953-E8E6-6048-1CBC-071D0E454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05C54-E42C-2455-3172-47F84A32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41020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F963CC-A536-7F4B-8F7D-D5C4CEC6775B}" type="datetime1">
              <a:rPr lang="it-IT" smtClean="0"/>
              <a:t>29/01/25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8555-783B-7029-90CB-946E9138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4C207-5D20-B632-F198-9437E9C3E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D48D9-F004-5509-027B-17371DEBB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454C1-FEA2-BD9E-3246-E8BF80109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3673F-E132-4B62-1F70-32A327963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156436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5DF7-B92E-11F9-374F-2B198333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32DF2-1812-01AD-EE61-516288E30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7CC8D-667E-22EF-3865-848F49D74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BB6FD-1326-825F-F350-FB904AE46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C5F46-AB84-C4C7-4ADE-5A0B5E89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CF23A-3803-EA11-A079-3ACA9CF9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5599898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942A5-731A-0B1E-1487-FCD2560A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F79B2-8E00-8BFE-B2E3-AC2251B85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BD9F4-9898-F8F8-3222-56C5C8476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269B2-0561-4D5B-4839-1EFB8D479E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4F58E-3776-09D8-CF74-2E21CC631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4E68B-DDB2-14E9-2787-B74B162A0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C462B9-F164-BC55-C3E4-5D5A7E96D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BF5C1-2774-D90B-F1E5-168454A7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495863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C6C5F-2D58-D2A6-2ECC-1AF68D96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612FAE-9B3F-2254-4059-6A320D6AF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836A-8E0F-8C07-BC54-6003125D9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8B40C-7555-82AA-81F6-02DD1D30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614367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5556B-AA16-1EA4-CE0E-A2A1EF91B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6463F9-C65D-100C-FD43-F1E438087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64726-BE6A-F932-822E-893A01F75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7145828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0EFD-0E7A-2D5B-7E85-6FDFED90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4FA7-722A-49AE-677E-E390B2117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791DB-C253-08DC-2EB0-800DCEBBF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A9E15-DF50-BF97-EF1D-0BB0896F8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4CCA7-CF04-52FB-9B48-298B6CE4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3F19F-D1D7-C736-2473-6CAF5DE1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645600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245D1-A953-E940-3F19-F63EC0389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7DD6B4-FFDA-B2BD-7F19-DEB48FD37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FCE9A-D9D1-228B-CFE1-10497F2D8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E084A-45A3-E102-3FA5-13D6E6F8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2B0FC-28F4-2AAE-2A94-B0083BAE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07107-B9E8-1D61-9835-CCEFA027E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1388830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A910-1E47-4D60-3391-175F168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7A9F2B-0FD3-531A-AE4C-6DD94E823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DF42B-C92B-3BA9-B561-763E9066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90F51-A0F8-849E-DED5-F7F2C4E62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F4406-0B72-F7E7-6B0C-B597ABC9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928428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6266EC-2E8D-0BFA-3B94-3321876FCF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24E9C9-E045-6BA2-481D-DEF921AA9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88BAD-251E-11DE-18F8-518DDF52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566F-BCA3-E0AF-0A18-D6CEB753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A4A34-A357-1F1F-37F6-1EEEA0EF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003572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16EA0-256A-3E3E-0FF7-4B9C24758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659DF-43B5-20AB-EA42-9A2181048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1FF6C-2403-7803-37B4-0F8EFE72E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6C892-828E-925B-CB1E-34D11D1E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4DEBD-CB1B-64BA-FED6-2FA5DA2A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59021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416974-62F7-F94E-980F-DCC35A99DDB7}" type="datetime1">
              <a:rPr lang="it-IT" smtClean="0"/>
              <a:t>29/01/25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55FB-7183-8E4A-8C91-C61DA1E78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7E46C-5CF5-5F00-90E2-7A320C64A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9850B-7803-E267-4F47-1DC0BC43C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AB400-D969-6C4B-227F-3579105A7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69596-06A6-814D-8214-FBCC3DF85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64969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75F0F-3787-E09E-6EE6-49C6D101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C16D0-D0B4-83D7-ECA7-2E75E4F2B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246C5-CE5E-8476-292A-11E36C19A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634ED-453A-2A64-C333-3DA4F3EB1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B7C01-76DF-F6FE-E32D-0804E3B89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5155060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3764-C664-B6E1-E15F-EFF58C82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104ED-1FB3-E671-F908-4F3ACA9C0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21D1D5-D20F-8D54-78BC-D5DF82CDE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22434-0B84-92E5-4E4B-51DF3FC88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D5502-A838-A401-864E-462EBCB46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C8DEF-1120-0DD7-69ED-47862DC55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654820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1D17A-9503-504C-A597-1686B435B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036A1-8CEB-8539-8FA4-3CF60469B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BDAB1-3DB5-5E75-3C8E-62461407A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25F77C-CCC8-4CCE-E077-C23695C76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0D1404-7632-61BF-2C84-39C678F840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11B07-4FF0-AFB8-4066-1437F1E98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BBF07D-296C-F247-393D-711E537E6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12E5C9-E12C-2012-5F15-DEA565D1C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1272430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0789E-3327-3FC5-DAE1-E53A6052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D1A17E-C278-1341-72CC-8B0E7828A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64A55-4473-E9E3-8E83-988DDA58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C0D265-F479-7FCA-B01E-D14CF05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956366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A82CE-DE1E-15F7-AF33-9D60858A0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E546A-C8A0-5409-BAFE-07FAC7583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7F9A4-C498-1023-64AF-203DE942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752717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F55F1-DDD0-AE57-848F-BD63CBE80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E1FB-8AD1-6ADF-E1C2-086EEAB6C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69C5AC-65A2-887F-4ED7-1E48BFE31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0851C-5959-0045-9F19-B85536B4E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09BB6-50BA-090A-498C-4730F4A4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1CC23-8018-875C-E349-EC5D1B65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9802379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BF9B4-1136-5EAB-95F2-7061FA79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D45B8-AFB3-1388-184F-A62EB7F5CA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FDDCD-EDF0-8A41-A3BF-E8F183356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5FE06-617F-0CEA-3816-E49621391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C5F5E-D78F-2ABF-315B-5A706F5F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360D7-7463-76DA-000C-48B04DFE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6174957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0FB2-BF95-3FF1-D754-E7544D9A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ED27AE-253F-61EA-D0D6-5C640EEBA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7DCBE-4BB5-A13C-8D64-6FEDA9C72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98604-D492-FB88-D258-369393C6B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E2760-3AF4-19CA-D698-0EF48652F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0989689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330B4C-D944-A467-B311-D9CC481C84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0ED3A8-7688-BEC0-A42F-3531CE6CF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A59E9-CF4D-B827-4089-ECEC8E0ED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384BF-3AD9-EF77-9039-05701881C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98864-3674-E93A-611A-E6868FF3F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18672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F12DA8-E603-E37F-DE66-F90D8B484E5F}"/>
              </a:ext>
            </a:extLst>
          </p:cNvPr>
          <p:cNvSpPr txBox="1"/>
          <p:nvPr userDrawn="1"/>
        </p:nvSpPr>
        <p:spPr>
          <a:xfrm>
            <a:off x="683740" y="6296837"/>
            <a:ext cx="7285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IT" sz="1600" i="0" kern="1200" dirty="0">
                <a:solidFill>
                  <a:srgbClr val="002060"/>
                </a:solidFill>
                <a:latin typeface="+mj-lt"/>
                <a:ea typeface="+mn-ea"/>
                <a:cs typeface="Segoe UI" panose="020B0502040204020203" pitchFamily="34" charset="0"/>
              </a:rPr>
              <a:t>Project presentation for Large Scale Data Management (IIS) - Giovanni Buracci 2097143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30621A2-F64F-3095-37B8-32464966444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96" b="89933" l="3067" r="89980">
                        <a14:foregroundMark x1="11043" y1="14094" x2="11043" y2="66443"/>
                        <a14:foregroundMark x1="3067" y1="60403" x2="3067" y2="60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373"/>
          <a:stretch/>
        </p:blipFill>
        <p:spPr bwMode="auto">
          <a:xfrm>
            <a:off x="231067" y="6178489"/>
            <a:ext cx="452673" cy="54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7494" y="64069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ED6580AB-5C3C-4B4F-8E2A-8B7A0A8CE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dirty="0">
          <a:solidFill>
            <a:srgbClr val="00206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600" i="0" kern="1200" dirty="0">
          <a:solidFill>
            <a:srgbClr val="002060"/>
          </a:solidFill>
          <a:latin typeface="+mj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DC78EB-2B1B-26E5-DB97-8990E987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1C018-0058-7594-5C99-4B52585D6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AD473-C9FF-4C2B-12EE-08C32A8508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0F1825-BAE5-E04D-9CCC-96C51620FF44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1F5BC-C90C-9624-2C88-C45F4E2E2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575B7-CF35-65D9-E6A1-5EBCC2108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3078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A48AF4-37DD-DF0D-8012-FF5C5CCA0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AEBE6-FA2F-E3FC-5131-9CCE769CE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72158-08CA-F427-ABE8-3D21A83CE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211ACA-E014-0544-88AA-63199586112C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020F6-C4E8-0C68-5222-C5ED99A78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F0E45-837C-B0F8-DB08-1A58E9EE9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9550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FF9E31-F29B-8A16-DAB3-69FE9D794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97993-864F-E0F4-8DB0-E0DFE4C4A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512E0-B97F-2F0B-E935-7308650377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2CA050-CCB5-7346-A655-003E385980D8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7BE48-DAC9-3470-5B96-4D600FC07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02460-5C49-A1DD-DF0A-A98EDDBC0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3012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4A5FD3-4811-D9BD-9769-B13904418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A4FAA-509F-BB7E-8B22-85C9B280D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249D1-4CD3-415E-1A1B-A43789E683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86CCED-3944-D946-8D7B-2F97F41AEB9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05236-7C0D-AE4F-706C-51129F4F6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9354E-C09F-80C2-4A0F-284E1B2B0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2800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F38D8-F881-6E3F-5FD4-A4E3D1817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9ECF1-25DD-EC81-C317-FC93F5524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2C1E8-1CDE-3CE9-923D-EB679E226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DDA137-8106-1948-B9AA-E29748CC3A40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4FBBD-C58C-6BD3-DA9C-9365174E0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146A8-A9DE-ED5C-B9EC-9EBD76538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63565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8B72D-3BB0-B447-32FC-0DA289E06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C1154-8258-E61C-111C-D7231E6A5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7CB06-0787-248E-678B-C039188C09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4B79DF-9844-BA4F-B802-5B45C8EBB4A2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FD1AA-1533-F7CB-7E5B-053534C7A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73DFE-EED8-79B3-14AE-280E372AF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258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229CF-AF17-2EA8-BF82-2D1B0B99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A2056-5BA6-02E8-189E-CF5808406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9B2A5-A18D-7283-A001-29692CEEC2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AC3AD5-52EA-4646-83BB-590463041EE6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104C3-41B9-3E49-C187-D8D4120A5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ECD99-3A2B-0C0B-B7B0-7B10D7B33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7483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75EEB-BAE1-23CD-C18E-CAF018CC3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E8A95-82AB-557F-C994-DBC4A965D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BC2AA-F8B2-FE42-EAC3-D5AA00589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071267-90E0-DE40-A2C8-C9E7E73C58B3}" type="datetimeFigureOut">
              <a:rPr lang="en-IT" smtClean="0"/>
              <a:t>29/01/25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B47F4-1D44-F0B3-1087-5520D6FE3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C521-E89D-BCC9-96E0-F5EB2A872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5549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ovanniburacci/LSDM_Information_Integratio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@kcchang1994/2024-edition-step-by-step-guide-to-install-and-use-pentaho-pdi-ce-10-on-apple-silicon-macs-m1-1db5b42bbe4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20.svg"/><Relationship Id="rId4" Type="http://schemas.openxmlformats.org/officeDocument/2006/relationships/image" Target="../media/image26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2.sv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 hidden="1">
            <a:extLst>
              <a:ext uri="{FF2B5EF4-FFF2-40B4-BE49-F238E27FC236}">
                <a16:creationId xmlns:a16="http://schemas.microsoft.com/office/drawing/2014/main" id="{6BCAF586-A14B-4A3B-A249-655ADDBB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322412" y="393084"/>
            <a:ext cx="7548018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2800" dirty="0"/>
              <a:t>Information Integration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3ECDF0-20E4-42EB-A939-E751FFB8EB9E}"/>
              </a:ext>
            </a:extLst>
          </p:cNvPr>
          <p:cNvSpPr txBox="1"/>
          <p:nvPr/>
        </p:nvSpPr>
        <p:spPr>
          <a:xfrm>
            <a:off x="322412" y="921047"/>
            <a:ext cx="622471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Integrating heterogeneous data sources into a unified global schema</a:t>
            </a:r>
          </a:p>
        </p:txBody>
      </p:sp>
      <p:pic>
        <p:nvPicPr>
          <p:cNvPr id="163" name="Picture 162" descr="This image is of two sets of hands putting puzzle pieces together. ">
            <a:extLst>
              <a:ext uri="{FF2B5EF4-FFF2-40B4-BE49-F238E27FC236}">
                <a16:creationId xmlns:a16="http://schemas.microsoft.com/office/drawing/2014/main" id="{AB835B29-19DB-41C9-9C29-FB52358C4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24"/>
          <a:stretch/>
        </p:blipFill>
        <p:spPr>
          <a:xfrm>
            <a:off x="7966806" y="0"/>
            <a:ext cx="4643982" cy="6858000"/>
          </a:xfrm>
          <a:prstGeom prst="rect">
            <a:avLst/>
          </a:prstGeom>
        </p:spPr>
      </p:pic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9F232E53-3032-5B49-AB0A-D01DE424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058" y="6393928"/>
            <a:ext cx="2743200" cy="365125"/>
          </a:xfrm>
        </p:spPr>
        <p:txBody>
          <a:bodyPr/>
          <a:lstStyle/>
          <a:p>
            <a:fld id="{ED6580AB-5C3C-4B4F-8E2A-8B7A0A8CE695}" type="slidenum">
              <a:rPr lang="en-US" sz="1400" smtClean="0">
                <a:solidFill>
                  <a:schemeClr val="bg1"/>
                </a:solidFill>
              </a:rPr>
              <a:t>1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29655EF-0F5C-EBE9-38E7-0BDE3C744557}"/>
              </a:ext>
            </a:extLst>
          </p:cNvPr>
          <p:cNvSpPr txBox="1"/>
          <p:nvPr/>
        </p:nvSpPr>
        <p:spPr>
          <a:xfrm>
            <a:off x="322412" y="2402673"/>
            <a:ext cx="6772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Goal of the project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E5CABA-B2A1-639C-9C79-DD330D3C715E}"/>
              </a:ext>
            </a:extLst>
          </p:cNvPr>
          <p:cNvSpPr txBox="1"/>
          <p:nvPr/>
        </p:nvSpPr>
        <p:spPr>
          <a:xfrm>
            <a:off x="322412" y="2987448"/>
            <a:ext cx="71084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Accomplishing a </a:t>
            </a:r>
            <a:r>
              <a:rPr lang="en-IT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domain-based integration of multiple and heterogenous data sources</a:t>
            </a:r>
            <a:r>
              <a:rPr lang="en-IT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, merging them into a single global view that can be queried by the users.</a:t>
            </a:r>
            <a:br>
              <a:rPr lang="en-IT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br>
              <a:rPr lang="en-IT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r>
              <a:rPr lang="en-IT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The global schema should be able to satisfy queries not trivially satisfiable by accessing directly the data sources.</a:t>
            </a:r>
          </a:p>
        </p:txBody>
      </p:sp>
    </p:spTree>
    <p:extLst>
      <p:ext uri="{BB962C8B-B14F-4D97-AF65-F5344CB8AC3E}">
        <p14:creationId xmlns:p14="http://schemas.microsoft.com/office/powerpoint/2010/main" val="2225384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10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149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– </a:t>
            </a:r>
            <a:b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Reconciliation issues (5)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5C3CF-3BBC-AE3F-0C98-C1067A1F48ED}"/>
              </a:ext>
            </a:extLst>
          </p:cNvPr>
          <p:cNvSpPr txBox="1"/>
          <p:nvPr/>
        </p:nvSpPr>
        <p:spPr>
          <a:xfrm>
            <a:off x="291987" y="2046196"/>
            <a:ext cx="71626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Physical heterogeneity</a:t>
            </a:r>
            <a:b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Data stored in different formats: CSV and TSV</a:t>
            </a:r>
            <a:b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Easily mitigated by Pentaho transformations that can handle multiple input formats </a:t>
            </a:r>
            <a:b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b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endParaRPr lang="en-IT" sz="20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Conceptual heterogeneity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Different datasets uniquely identify movies in diverse formats: IDs both in string and number data types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Some datasets refer to movies with their original title, some with their English title, some have both fields</a:t>
            </a:r>
            <a:endParaRPr lang="en-IT" sz="36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endParaRPr lang="en-IT" sz="28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94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11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149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– </a:t>
            </a:r>
            <a:b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Reconciliation issues (6)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5C3CF-3BBC-AE3F-0C98-C1067A1F48ED}"/>
              </a:ext>
            </a:extLst>
          </p:cNvPr>
          <p:cNvSpPr txBox="1"/>
          <p:nvPr/>
        </p:nvSpPr>
        <p:spPr>
          <a:xfrm>
            <a:off x="291988" y="1803214"/>
            <a:ext cx="716263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Contextual heterogeneity</a:t>
            </a:r>
            <a:b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Datasets can refer to the same field using different representation: both IMDB and Movielens sources contain the IMDB ID, but the latter lacks a prefix in the string.</a:t>
            </a:r>
            <a:b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endParaRPr lang="en-IT" sz="28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D1B5E95-471B-5F11-BD31-6F6F52ADF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42" y="3429000"/>
            <a:ext cx="2970064" cy="2571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476467-EAFF-1F65-B4F6-9A86BFC9C1D3}"/>
              </a:ext>
            </a:extLst>
          </p:cNvPr>
          <p:cNvSpPr txBox="1"/>
          <p:nvPr/>
        </p:nvSpPr>
        <p:spPr>
          <a:xfrm>
            <a:off x="3889745" y="3429000"/>
            <a:ext cx="4855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Python preprocessing required to solve the heterogeneity between sources</a:t>
            </a:r>
          </a:p>
        </p:txBody>
      </p:sp>
    </p:spTree>
    <p:extLst>
      <p:ext uri="{BB962C8B-B14F-4D97-AF65-F5344CB8AC3E}">
        <p14:creationId xmlns:p14="http://schemas.microsoft.com/office/powerpoint/2010/main" val="3832451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12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414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schema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684AD4-FDA4-BBD5-9EA2-9A9C9C45EC68}"/>
                  </a:ext>
                </a:extLst>
              </p:cNvPr>
              <p:cNvSpPr txBox="1"/>
              <p:nvPr/>
            </p:nvSpPr>
            <p:spPr>
              <a:xfrm>
                <a:off x="291988" y="1284551"/>
                <a:ext cx="7645582" cy="543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T" sz="2000" b="1" dirty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IMDBTitle</m:t>
                        </m:r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Basics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sub>
                    </m:sSub>
                  </m:oMath>
                </a14:m>
                <a:r>
                  <a:rPr lang="en-IT" sz="20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(tconst, titleType, primaryTitle, originalTitle, isAdult, startYear, endYear, runtimeMinutes, genres)</a:t>
                </a:r>
                <a:b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</a:br>
                <a:endParaRPr lang="en-IT" sz="20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T" sz="2000" b="1" dirty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IMDBTitlePrincipals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(tconst, ordering, nconst, category, job, characters)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T" sz="2000" b="1" dirty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IMDB</m:t>
                        </m:r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NameBasi</m:t>
                        </m:r>
                        <m:r>
                          <m:rPr>
                            <m:sty m:val="p"/>
                          </m:rPr>
                          <a:rPr lang="it-IT" sz="20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cs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(nconst, primaryName, birthYear, deathYear, primaryProfession, knownForTitles)</a:t>
                </a:r>
              </a:p>
              <a:p>
                <a:endParaRPr lang="en-IT" sz="16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MovielensRatings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(userId, movieId, rating, timestamp)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MovielensMoviesMetadata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𝟐𝟒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(adult, belongsToCollection, budget, genres, homepage, id, imdb_id, original_language, originalTitle, overview, popularity, poster_path, production_companies, production_countries, release_date, revenue, runtime, spoken_languages, status, tagline, title, video, vote_average, vote_count)</a:t>
                </a:r>
              </a:p>
              <a:p>
                <a:endParaRPr lang="en-IT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MovielensLinks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  <m:t>/</m:t>
                        </m:r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(movieId, imdbId, tmdbId)</a:t>
                </a:r>
              </a:p>
              <a:p>
                <a:endParaRPr lang="en-IT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684AD4-FDA4-BBD5-9EA2-9A9C9C45E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284551"/>
                <a:ext cx="7645582" cy="5439181"/>
              </a:xfrm>
              <a:prstGeom prst="rect">
                <a:avLst/>
              </a:prstGeom>
              <a:blipFill>
                <a:blip r:embed="rId3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22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13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414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schema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B0C8EF-D964-2EBE-9622-A7F5B41C84C4}"/>
                  </a:ext>
                </a:extLst>
              </p:cNvPr>
              <p:cNvSpPr txBox="1"/>
              <p:nvPr/>
            </p:nvSpPr>
            <p:spPr>
              <a:xfrm>
                <a:off x="291988" y="1150284"/>
                <a:ext cx="7754732" cy="4969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TheOscarAward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𝟕</m:t>
                        </m:r>
                      </m:sub>
                    </m:sSub>
                  </m:oMath>
                </a14:m>
                <a:r>
                  <a:rPr lang="en-IT" sz="20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(year_film, year_ceremony, ceremony, category, name, film, winner)</a:t>
                </a:r>
                <a:b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</a:br>
                <a:endParaRPr lang="en-IT" sz="20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LetterboxStudios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(id, studio)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LetterboxMovies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𝟕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(id, name, date, tagline, description, minute, rating)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RottenTomatoesCriticReviews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(rotten_tomatoes_link, critic_name, top_critic, publisher_name, review_type, review_score, review_date, review_content)</a:t>
                </a:r>
              </a:p>
              <a:p>
                <a:endParaRPr lang="en-IT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RottenTomatoesMovies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  <m:t>/</m:t>
                        </m:r>
                        <m:r>
                          <a:rPr lang="it-IT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  <m:t>𝟐𝟐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(rotten_tomatoes_link, movie_title, movie_info, critics_ consensus, content_rating, genres, directors, authors, actors, original_release_date, streaming_release_date, runtime, production_company, tomatometer_status, tomatometer_rating, tomatometer_count, audience_status, audience_rating, audience_count, tomatometer_top_critics_count, tomatometer_fresh_critics_count, tomatometer_rotten_critics_count)</a:t>
                </a:r>
              </a:p>
              <a:p>
                <a:endParaRPr lang="en-IT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B0C8EF-D964-2EBE-9622-A7F5B41C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150284"/>
                <a:ext cx="7754732" cy="4969630"/>
              </a:xfrm>
              <a:prstGeom prst="rect">
                <a:avLst/>
              </a:prstGeom>
              <a:blipFill>
                <a:blip r:embed="rId3"/>
                <a:stretch>
                  <a:fillRect l="-49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259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14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4072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schema (1)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7F5A3C-1515-D248-8B54-3388B26C777F}"/>
              </a:ext>
            </a:extLst>
          </p:cNvPr>
          <p:cNvSpPr/>
          <p:nvPr/>
        </p:nvSpPr>
        <p:spPr>
          <a:xfrm>
            <a:off x="3851467" y="5878377"/>
            <a:ext cx="1036709" cy="157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2A3EF9-FEE4-F008-2078-297C8660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04" y="861876"/>
            <a:ext cx="75692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59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15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4072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schema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4D4282-67D4-2350-56A5-425389EBC31E}"/>
                  </a:ext>
                </a:extLst>
              </p:cNvPr>
              <p:cNvSpPr txBox="1"/>
              <p:nvPr/>
            </p:nvSpPr>
            <p:spPr>
              <a:xfrm>
                <a:off x="291988" y="1959847"/>
                <a:ext cx="7645582" cy="3519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Movie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IT" sz="20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(movie_id, original_title, title, type, description, runtime, startYear, endYear)</a:t>
                </a:r>
                <a:b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</a:br>
                <a:endParaRPr lang="en-IT" sz="20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UserRating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(rating_id, rating, movie_id)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CriticReview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𝟕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(critic_id, publisher, critic_name, content, review_date, score, movie_id)</a:t>
                </a:r>
              </a:p>
              <a:p>
                <a:endParaRPr lang="en-IT" sz="16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Actor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(actor_id, name, birth_year, death_year)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HasActedIn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(actor_id, movie_id)</a:t>
                </a:r>
              </a:p>
              <a:p>
                <a:endParaRPr lang="en-IT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StudioHasProduced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(studio_name, movie_id)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4D4282-67D4-2350-56A5-425389EBC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959847"/>
                <a:ext cx="7645582" cy="3519810"/>
              </a:xfrm>
              <a:prstGeom prst="rect">
                <a:avLst/>
              </a:prstGeom>
              <a:blipFill>
                <a:blip r:embed="rId3"/>
                <a:stretch>
                  <a:fillRect l="-332" r="-16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882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16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4072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schema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4D4282-67D4-2350-56A5-425389EBC31E}"/>
                  </a:ext>
                </a:extLst>
              </p:cNvPr>
              <p:cNvSpPr txBox="1"/>
              <p:nvPr/>
            </p:nvSpPr>
            <p:spPr>
              <a:xfrm>
                <a:off x="291988" y="1959847"/>
                <a:ext cx="7645582" cy="2938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Director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T" sz="20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(director_id, name, birth_year, death_year)</a:t>
                </a:r>
                <a:b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</a:br>
                <a:endParaRPr lang="en-IT" sz="20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HasDirected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(director_id, movie_id)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Genre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(name)</a:t>
                </a:r>
              </a:p>
              <a:p>
                <a:endParaRPr lang="en-IT" sz="16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IsOfGenre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(genre_name, movie_id)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OscarAward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(year_ceremony, category, award_name, movie_id)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4D4282-67D4-2350-56A5-425389EBC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959847"/>
                <a:ext cx="7645582" cy="2938305"/>
              </a:xfrm>
              <a:prstGeom prst="rect">
                <a:avLst/>
              </a:prstGeom>
              <a:blipFill>
                <a:blip r:embed="rId3"/>
                <a:stretch>
                  <a:fillRect b="-43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01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17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7789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Conjunctive GAV FOL Mappings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7BAA7E-DCEA-A7E9-085E-04FBBBED5A35}"/>
                  </a:ext>
                </a:extLst>
              </p:cNvPr>
              <p:cNvSpPr txBox="1"/>
              <p:nvPr/>
            </p:nvSpPr>
            <p:spPr>
              <a:xfrm>
                <a:off x="291988" y="1191471"/>
                <a:ext cx="7073284" cy="1552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Movie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btc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hp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pop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pcp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pcn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rev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rut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va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vc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en-GB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ti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sy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 ⋀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MovielensMovieMetadata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ad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btc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bg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hp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1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ol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ott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dc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pop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pcp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cn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rev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rut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sl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st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tl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tit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va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vc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 )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Movie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7BAA7E-DCEA-A7E9-085E-04FBBBED5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191471"/>
                <a:ext cx="7073284" cy="1552733"/>
              </a:xfrm>
              <a:prstGeom prst="rect">
                <a:avLst/>
              </a:prstGeom>
              <a:blipFill>
                <a:blip r:embed="rId3"/>
                <a:stretch>
                  <a:fillRect l="-539" t="-80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23A244-A70C-6599-260E-F6D9BE57A222}"/>
                  </a:ext>
                </a:extLst>
              </p:cNvPr>
              <p:cNvSpPr txBox="1"/>
              <p:nvPr/>
            </p:nvSpPr>
            <p:spPr>
              <a:xfrm>
                <a:off x="291988" y="2744204"/>
                <a:ext cx="7073284" cy="1071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 err="1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UserRating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uid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2, 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MovielensRatings</m:t>
                      </m:r>
                      <m:r>
                        <m:rPr>
                          <m:nor/>
                        </m:rPr>
                        <a:rPr lang="en-GB" sz="1600" i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uid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mid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ts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 ⋀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MovielensLinks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1" i="0" dirty="0" smtClean="0">
                          <a:solidFill>
                            <a:srgbClr val="FF0000"/>
                          </a:solidFill>
                          <a:latin typeface="+mj-lt"/>
                          <a:cs typeface="Segoe UI" panose="020B0502040204020203" pitchFamily="34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1" i="0" dirty="0" smtClean="0">
                          <a:solidFill>
                            <a:srgbClr val="FF0000"/>
                          </a:solidFill>
                          <a:latin typeface="+mj-lt"/>
                          <a:cs typeface="Segoe UI" panose="020B0502040204020203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tid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) ))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UserRating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23A244-A70C-6599-260E-F6D9BE57A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2744204"/>
                <a:ext cx="7073284" cy="1071575"/>
              </a:xfrm>
              <a:prstGeom prst="rect">
                <a:avLst/>
              </a:prstGeom>
              <a:blipFill>
                <a:blip r:embed="rId4"/>
                <a:stretch>
                  <a:fillRect l="-539" t="-235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0420EE-08FC-A9AD-4206-572B5233D8AE}"/>
                  </a:ext>
                </a:extLst>
              </p:cNvPr>
              <p:cNvSpPr txBox="1"/>
              <p:nvPr/>
            </p:nvSpPr>
            <p:spPr>
              <a:xfrm>
                <a:off x="291988" y="3815779"/>
                <a:ext cx="7073284" cy="1071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Genre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en-GB" sz="1600" b="1" i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ti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sy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Genre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0420EE-08FC-A9AD-4206-572B5233D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3815779"/>
                <a:ext cx="7073284" cy="1071575"/>
              </a:xfrm>
              <a:prstGeom prst="rect">
                <a:avLst/>
              </a:prstGeom>
              <a:blipFill>
                <a:blip r:embed="rId5"/>
                <a:stretch>
                  <a:fillRect l="-539" t="-117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0810B5-2316-A1C0-88FC-0FD60AFDCF09}"/>
                  </a:ext>
                </a:extLst>
              </p:cNvPr>
              <p:cNvSpPr txBox="1"/>
              <p:nvPr/>
            </p:nvSpPr>
            <p:spPr>
              <a:xfrm>
                <a:off x="291988" y="4793267"/>
                <a:ext cx="7073284" cy="1071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 err="1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IsOfGenre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en-GB" sz="1600" b="1" i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ti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sy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 →</m:t>
                      </m:r>
                      <m:r>
                        <m:rPr>
                          <m:nor/>
                        </m:rPr>
                        <a:rPr lang="en-GB" sz="1600" b="1" dirty="0">
                          <a:solidFill>
                            <a:srgbClr val="7030A0"/>
                          </a:solidFill>
                          <a:highlight>
                            <a:srgbClr val="FFFFFF"/>
                          </a:highlight>
                          <a:latin typeface="+mj-lt"/>
                        </a:rPr>
                        <m:t>IsOfGenre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0810B5-2316-A1C0-88FC-0FD60AFDC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4793267"/>
                <a:ext cx="7073284" cy="1071575"/>
              </a:xfrm>
              <a:prstGeom prst="rect">
                <a:avLst/>
              </a:prstGeom>
              <a:blipFill>
                <a:blip r:embed="rId6"/>
                <a:stretch>
                  <a:fillRect l="-539" t="-235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861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18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7789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Conjunctive GAV FOL Mappings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6628DE-FEBC-97AC-DBBF-2F56947CD3B3}"/>
                  </a:ext>
                </a:extLst>
              </p:cNvPr>
              <p:cNvSpPr txBox="1"/>
              <p:nvPr/>
            </p:nvSpPr>
            <p:spPr>
              <a:xfrm>
                <a:off x="291987" y="1026083"/>
                <a:ext cx="72956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Actor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kft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IMDBNameBasics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aid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by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pp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kft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Actor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6628DE-FEBC-97AC-DBBF-2F56947CD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7" y="1026083"/>
                <a:ext cx="7295683" cy="1077218"/>
              </a:xfrm>
              <a:prstGeom prst="rect">
                <a:avLst/>
              </a:prstGeom>
              <a:blipFill>
                <a:blip r:embed="rId3"/>
                <a:stretch>
                  <a:fillRect l="-522" t="-116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DADDA0-76A3-297C-7CD8-172F4A1640C5}"/>
                  </a:ext>
                </a:extLst>
              </p:cNvPr>
              <p:cNvSpPr txBox="1"/>
              <p:nvPr/>
            </p:nvSpPr>
            <p:spPr>
              <a:xfrm>
                <a:off x="291987" y="1993014"/>
                <a:ext cx="72956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HasActedIn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ch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IMDBTitlePrincipals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aid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ca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ch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= </m:t>
                      </m:r>
                      <m:r>
                        <a:rPr lang="it-IT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‘</m:t>
                      </m:r>
                      <m:r>
                        <a:rPr lang="it-IT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𝑎𝑐𝑡𝑜𝑟</m:t>
                      </m:r>
                      <m:r>
                        <a:rPr lang="it-IT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HasActedIn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DADDA0-76A3-297C-7CD8-172F4A164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7" y="1993014"/>
                <a:ext cx="7295683" cy="1077218"/>
              </a:xfrm>
              <a:prstGeom prst="rect">
                <a:avLst/>
              </a:prstGeom>
              <a:blipFill>
                <a:blip r:embed="rId4"/>
                <a:stretch>
                  <a:fillRect l="-522" t="-116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7C7AC6-F36F-C97A-53D3-94D28D0E2F84}"/>
                  </a:ext>
                </a:extLst>
              </p:cNvPr>
              <p:cNvSpPr txBox="1"/>
              <p:nvPr/>
            </p:nvSpPr>
            <p:spPr>
              <a:xfrm>
                <a:off x="291987" y="2959944"/>
                <a:ext cx="72956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Director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kft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IMDBNameBasics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by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pp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kft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Actor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7C7AC6-F36F-C97A-53D3-94D28D0E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7" y="2959944"/>
                <a:ext cx="7295683" cy="1077218"/>
              </a:xfrm>
              <a:prstGeom prst="rect">
                <a:avLst/>
              </a:prstGeom>
              <a:blipFill>
                <a:blip r:embed="rId5"/>
                <a:stretch>
                  <a:fillRect l="-522" t="-235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8C82BF-27CE-F733-7E86-B621371F59DC}"/>
                  </a:ext>
                </a:extLst>
              </p:cNvPr>
              <p:cNvSpPr txBox="1"/>
              <p:nvPr/>
            </p:nvSpPr>
            <p:spPr>
              <a:xfrm>
                <a:off x="291987" y="3939866"/>
                <a:ext cx="72956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 err="1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HasDirected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ch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IMDBTitlePrincipals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aid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ca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ch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= </m:t>
                      </m:r>
                      <m:r>
                        <a:rPr lang="it-IT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‘</m:t>
                      </m:r>
                      <m:r>
                        <a:rPr lang="it-IT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𝑑𝑖𝑟𝑒𝑐𝑡𝑜𝑟</m:t>
                      </m:r>
                      <m:r>
                        <a:rPr lang="it-IT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HasDirected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8C82BF-27CE-F733-7E86-B621371F5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7" y="3939866"/>
                <a:ext cx="7295683" cy="1077218"/>
              </a:xfrm>
              <a:prstGeom prst="rect">
                <a:avLst/>
              </a:prstGeom>
              <a:blipFill>
                <a:blip r:embed="rId6"/>
                <a:stretch>
                  <a:fillRect l="-522" t="-232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C1856-8E22-C1F0-5DF8-64FB799B2FE8}"/>
                  </a:ext>
                </a:extLst>
              </p:cNvPr>
              <p:cNvSpPr txBox="1"/>
              <p:nvPr/>
            </p:nvSpPr>
            <p:spPr>
              <a:xfrm>
                <a:off x="291987" y="4987303"/>
                <a:ext cx="7295683" cy="1312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StudioHasProduced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2, 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LetterboxStudios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sn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LetterboxMovies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2, 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FF0000"/>
                          </a:solidFill>
                          <a:latin typeface="+mj-lt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FF000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FF0000"/>
                          </a:solidFill>
                          <a:latin typeface="+mj-lt"/>
                        </a:rPr>
                        <m:t>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tl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dc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m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) ⋀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600" b="1" i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it-IT" sz="1600" b="1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))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StudioHasProduced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C1856-8E22-C1F0-5DF8-64FB799B2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7" y="4987303"/>
                <a:ext cx="7295683" cy="1312154"/>
              </a:xfrm>
              <a:prstGeom prst="rect">
                <a:avLst/>
              </a:prstGeom>
              <a:blipFill>
                <a:blip r:embed="rId7"/>
                <a:stretch>
                  <a:fillRect l="-522" t="-96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301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19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7789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Conjunctive GAV FOL Mappings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1467C8-8FF7-65C3-3660-E6D0F0B12729}"/>
                  </a:ext>
                </a:extLst>
              </p:cNvPr>
              <p:cNvSpPr txBox="1"/>
              <p:nvPr/>
            </p:nvSpPr>
            <p:spPr>
              <a:xfrm>
                <a:off x="291987" y="2073245"/>
                <a:ext cx="7789825" cy="2045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CriticReview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it-IT" sz="1600" b="0" i="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∃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ttcc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tfcc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trcc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2, 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2. 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RottenTomatoesCriticReviews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rtl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cn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tc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sc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ct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RottenTomatoesMovies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FF000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FF000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ttcc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tfcc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trcc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 ⋀</m:t>
                      </m:r>
                      <m:r>
                        <m:rPr>
                          <m:nor/>
                        </m:rPr>
                        <a:rPr lang="it-IT" sz="1600" b="1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600" b="1" i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))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CriticReview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1467C8-8FF7-65C3-3660-E6D0F0B12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7" y="2073245"/>
                <a:ext cx="7789825" cy="2045175"/>
              </a:xfrm>
              <a:prstGeom prst="rect">
                <a:avLst/>
              </a:prstGeom>
              <a:blipFill>
                <a:blip r:embed="rId3"/>
                <a:stretch>
                  <a:fillRect l="-489" t="-123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CD2836-6F84-F165-51D7-769168E4E3F9}"/>
                  </a:ext>
                </a:extLst>
              </p:cNvPr>
              <p:cNvSpPr txBox="1"/>
              <p:nvPr/>
            </p:nvSpPr>
            <p:spPr>
              <a:xfrm>
                <a:off x="291987" y="4052566"/>
                <a:ext cx="7789825" cy="1071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highlight>
                      <a:srgbClr val="FFFFFF"/>
                    </a:highlight>
                    <a:latin typeface="+mj-lt"/>
                  </a:rPr>
                  <a:t>OscarAwar</a:t>
                </a:r>
                <a:r>
                  <a:rPr lang="en-GB" sz="1600" b="1" dirty="0" err="1">
                    <a:solidFill>
                      <a:srgbClr val="7030A0"/>
                    </a:solidFill>
                    <a:highlight>
                      <a:srgbClr val="FFFFFF"/>
                    </a:highlight>
                    <a:latin typeface="+mj-lt"/>
                  </a:rPr>
                  <a:t>d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yc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it-IT" sz="1600" b="0" i="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∃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yf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ce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TheOscarAward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yf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yc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ce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ca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</m:t>
                      </m:r>
                      <m:r>
                        <m:rPr>
                          <m:nor/>
                        </m:rPr>
                        <a:rPr lang="it-IT" sz="1600" b="1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600" b="1" i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yf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=‘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true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’)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OscarAward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yc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CD2836-6F84-F165-51D7-769168E4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7" y="4052566"/>
                <a:ext cx="7789825" cy="1071575"/>
              </a:xfrm>
              <a:prstGeom prst="rect">
                <a:avLst/>
              </a:prstGeom>
              <a:blipFill>
                <a:blip r:embed="rId4"/>
                <a:stretch>
                  <a:fillRect l="-489" t="-2353" b="-470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253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DE52ED-1338-73E9-4DBE-883AF4739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5A6D8BE0-1663-0A2A-65AA-0665C576C2B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EEF1677-B163-51C7-2340-46CB75B405F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689933B6-DD8E-2B88-C97A-93D05CEF3B5B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29E4AE-AC4B-E4C8-8D93-5B09475B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14" y="368967"/>
            <a:ext cx="10515600" cy="734247"/>
          </a:xfrm>
        </p:spPr>
        <p:txBody>
          <a:bodyPr/>
          <a:lstStyle/>
          <a:p>
            <a:r>
              <a:rPr lang="en-IT" dirty="0"/>
              <a:t>GAV – Mappings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25A9-029A-DF3A-23A9-25F49D4F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14" y="1429060"/>
            <a:ext cx="7422931" cy="4194860"/>
          </a:xfrm>
        </p:spPr>
        <p:txBody>
          <a:bodyPr>
            <a:normAutofit/>
          </a:bodyPr>
          <a:lstStyle/>
          <a:p>
            <a:r>
              <a:rPr lang="en-IT" sz="2000" dirty="0"/>
              <a:t>In GAV approach, the (sound) mappings are assertions as such:</a:t>
            </a:r>
          </a:p>
          <a:p>
            <a:r>
              <a:rPr lang="en-GB" sz="2000" dirty="0"/>
              <a:t>∀x. </a:t>
            </a:r>
            <a:r>
              <a:rPr lang="el-GR" sz="2000" dirty="0"/>
              <a:t>φ</a:t>
            </a:r>
            <a:r>
              <a:rPr lang="en-GB" sz="2000" dirty="0"/>
              <a:t>S(x) → g(x)</a:t>
            </a:r>
            <a:br>
              <a:rPr lang="en-GB" sz="2000" dirty="0"/>
            </a:br>
            <a:endParaRPr lang="en-GB" sz="2000" dirty="0"/>
          </a:p>
          <a:p>
            <a:r>
              <a:rPr lang="en-GB" sz="2000" dirty="0"/>
              <a:t>Where: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it-IT" sz="2000" dirty="0" err="1"/>
              <a:t>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source schema</a:t>
            </a:r>
            <a:endParaRPr lang="en-GB" sz="2000" dirty="0"/>
          </a:p>
          <a:p>
            <a:pPr marL="342900" indent="-342900">
              <a:buFont typeface="Wingdings" pitchFamily="2" charset="2"/>
              <a:buChar char="Ø"/>
            </a:pPr>
            <a:r>
              <a:rPr lang="el-GR" sz="2000" dirty="0"/>
              <a:t>φ</a:t>
            </a:r>
            <a:r>
              <a:rPr lang="en-GB" sz="2000" dirty="0"/>
              <a:t>S is a CQ over the source DB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sz="2000" dirty="0"/>
              <a:t>g is a predicate of arity n that indicates an element of G</a:t>
            </a: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endParaRPr lang="en-GB" sz="2000" dirty="0"/>
          </a:p>
          <a:p>
            <a:endParaRPr lang="en-GB" sz="2000" dirty="0"/>
          </a:p>
          <a:p>
            <a:r>
              <a:rPr lang="en-GB" sz="2000" dirty="0">
                <a:sym typeface="Wingdings" pitchFamily="2" charset="2"/>
              </a:rPr>
              <a:t>GAV (Global As View): the global schema is a view of the set of sources</a:t>
            </a:r>
            <a:endParaRPr lang="en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57DB3-170D-508F-04C3-98C17283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3B3E289-0476-962E-3815-EF4A9C3B894D}"/>
              </a:ext>
            </a:extLst>
          </p:cNvPr>
          <p:cNvSpPr/>
          <p:nvPr/>
        </p:nvSpPr>
        <p:spPr>
          <a:xfrm>
            <a:off x="3316395" y="4164723"/>
            <a:ext cx="714703" cy="9669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39196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software flow&#10;&#10;Description automatically generated">
            <a:extLst>
              <a:ext uri="{FF2B5EF4-FFF2-40B4-BE49-F238E27FC236}">
                <a16:creationId xmlns:a16="http://schemas.microsoft.com/office/drawing/2014/main" id="{24C4826A-1AC0-48E9-5036-1AEBF9378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80" y="1168355"/>
            <a:ext cx="9251392" cy="271724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507D7B-8297-A53A-C84C-17DD7C6E8846}"/>
              </a:ext>
            </a:extLst>
          </p:cNvPr>
          <p:cNvSpPr txBox="1"/>
          <p:nvPr/>
        </p:nvSpPr>
        <p:spPr>
          <a:xfrm>
            <a:off x="291988" y="1324474"/>
            <a:ext cx="229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Movie transformation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70354E0-6124-E351-419C-71728D6CC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74" y="3675106"/>
            <a:ext cx="7772400" cy="241603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8CF43AE-4DDA-0028-8A39-B8028E2F0054}"/>
              </a:ext>
            </a:extLst>
          </p:cNvPr>
          <p:cNvSpPr/>
          <p:nvPr/>
        </p:nvSpPr>
        <p:spPr>
          <a:xfrm>
            <a:off x="4125951" y="1716447"/>
            <a:ext cx="802887" cy="833172"/>
          </a:xfrm>
          <a:prstGeom prst="ellipse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8A8BC0-3842-AB97-9748-CCB7701313A0}"/>
              </a:ext>
            </a:extLst>
          </p:cNvPr>
          <p:cNvCxnSpPr/>
          <p:nvPr/>
        </p:nvCxnSpPr>
        <p:spPr>
          <a:xfrm>
            <a:off x="4735304" y="2481884"/>
            <a:ext cx="767985" cy="1148128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79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2DA450D-CBCA-BC23-7036-78A4EC4A2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88" y="3894365"/>
            <a:ext cx="7772400" cy="1375387"/>
          </a:xfrm>
          <a:prstGeom prst="rect">
            <a:avLst/>
          </a:prstGeom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21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D2A61-E201-47B0-F9E2-31DE51B6AA4A}"/>
              </a:ext>
            </a:extLst>
          </p:cNvPr>
          <p:cNvSpPr txBox="1"/>
          <p:nvPr/>
        </p:nvSpPr>
        <p:spPr>
          <a:xfrm>
            <a:off x="291988" y="1293541"/>
            <a:ext cx="275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UserRating transformation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A374BF-E01D-0279-F543-C2041D6BB647}"/>
              </a:ext>
            </a:extLst>
          </p:cNvPr>
          <p:cNvSpPr txBox="1"/>
          <p:nvPr/>
        </p:nvSpPr>
        <p:spPr>
          <a:xfrm>
            <a:off x="294743" y="3727757"/>
            <a:ext cx="228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Genre transformation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8FD6659A-C6E2-A877-51B4-12C8C101C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81" y="4938295"/>
            <a:ext cx="2285819" cy="996129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4E46D7D-4585-04BB-90F3-75A80CC6DD2E}"/>
              </a:ext>
            </a:extLst>
          </p:cNvPr>
          <p:cNvSpPr/>
          <p:nvPr/>
        </p:nvSpPr>
        <p:spPr>
          <a:xfrm>
            <a:off x="2443303" y="4269026"/>
            <a:ext cx="802887" cy="833172"/>
          </a:xfrm>
          <a:prstGeom prst="ellipse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6C4606-AFB7-CA7A-DBF5-70EB07E4526F}"/>
              </a:ext>
            </a:extLst>
          </p:cNvPr>
          <p:cNvCxnSpPr>
            <a:cxnSpLocks/>
          </p:cNvCxnSpPr>
          <p:nvPr/>
        </p:nvCxnSpPr>
        <p:spPr>
          <a:xfrm>
            <a:off x="3113487" y="4982362"/>
            <a:ext cx="643307" cy="407226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iagram of a movie&#10;&#10;Description automatically generated">
            <a:extLst>
              <a:ext uri="{FF2B5EF4-FFF2-40B4-BE49-F238E27FC236}">
                <a16:creationId xmlns:a16="http://schemas.microsoft.com/office/drawing/2014/main" id="{5911875F-F8DF-F3A4-9CA4-0A8AA5BE8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88" y="1734858"/>
            <a:ext cx="7772400" cy="18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41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omputer&#10;&#10;Description automatically generated">
            <a:extLst>
              <a:ext uri="{FF2B5EF4-FFF2-40B4-BE49-F238E27FC236}">
                <a16:creationId xmlns:a16="http://schemas.microsoft.com/office/drawing/2014/main" id="{520D6BF5-6BC2-3F74-A418-80E5FE5B7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26" y="4332268"/>
            <a:ext cx="7772400" cy="144427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22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DF992-D4FE-CA30-3B00-F22A270021D3}"/>
              </a:ext>
            </a:extLst>
          </p:cNvPr>
          <p:cNvSpPr txBox="1"/>
          <p:nvPr/>
        </p:nvSpPr>
        <p:spPr>
          <a:xfrm>
            <a:off x="291988" y="1293541"/>
            <a:ext cx="267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IsOfGenre transformation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3283B-FB48-64EC-B946-F69AD037E47E}"/>
              </a:ext>
            </a:extLst>
          </p:cNvPr>
          <p:cNvSpPr txBox="1"/>
          <p:nvPr/>
        </p:nvSpPr>
        <p:spPr>
          <a:xfrm>
            <a:off x="294743" y="3727757"/>
            <a:ext cx="2858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OscarAward transformation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B0EF6696-4E89-2308-70D2-14C520E32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166" y="3722350"/>
            <a:ext cx="2479174" cy="129608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63D39F9-4F78-0D6C-0C6F-0A27A851FCFC}"/>
              </a:ext>
            </a:extLst>
          </p:cNvPr>
          <p:cNvSpPr/>
          <p:nvPr/>
        </p:nvSpPr>
        <p:spPr>
          <a:xfrm>
            <a:off x="3300602" y="5018433"/>
            <a:ext cx="1157013" cy="833172"/>
          </a:xfrm>
          <a:prstGeom prst="ellipse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FFE840-022E-D31B-6B7F-F52DA18B1FBA}"/>
              </a:ext>
            </a:extLst>
          </p:cNvPr>
          <p:cNvCxnSpPr>
            <a:cxnSpLocks/>
          </p:cNvCxnSpPr>
          <p:nvPr/>
        </p:nvCxnSpPr>
        <p:spPr>
          <a:xfrm flipV="1">
            <a:off x="4395286" y="4514169"/>
            <a:ext cx="1019255" cy="741003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CD3672C-AEA5-AC18-B827-E9B2C427D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88" y="2135101"/>
            <a:ext cx="7772400" cy="8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10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23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2F9A9-A0D7-BB5C-7EC7-489597846022}"/>
              </a:ext>
            </a:extLst>
          </p:cNvPr>
          <p:cNvSpPr txBox="1"/>
          <p:nvPr/>
        </p:nvSpPr>
        <p:spPr>
          <a:xfrm>
            <a:off x="291988" y="1293541"/>
            <a:ext cx="221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Actor transformation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37FA8-4B5B-F4CC-B9DC-64A216ED5509}"/>
              </a:ext>
            </a:extLst>
          </p:cNvPr>
          <p:cNvSpPr txBox="1"/>
          <p:nvPr/>
        </p:nvSpPr>
        <p:spPr>
          <a:xfrm>
            <a:off x="294743" y="3727757"/>
            <a:ext cx="279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HasActedIn transformation</a:t>
            </a:r>
          </a:p>
        </p:txBody>
      </p:sp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FC1637AC-DB46-30C7-D54F-766CC3699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5" y="1777071"/>
            <a:ext cx="7772400" cy="1695291"/>
          </a:xfrm>
          <a:prstGeom prst="rect">
            <a:avLst/>
          </a:prstGeom>
        </p:spPr>
      </p:pic>
      <p:pic>
        <p:nvPicPr>
          <p:cNvPr id="6" name="Picture 5" descr="A diagram of a person&#10;&#10;Description automatically generated with medium confidence">
            <a:extLst>
              <a:ext uri="{FF2B5EF4-FFF2-40B4-BE49-F238E27FC236}">
                <a16:creationId xmlns:a16="http://schemas.microsoft.com/office/drawing/2014/main" id="{84D940EE-F306-33FC-CDE8-D32A15E39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88" y="4422934"/>
            <a:ext cx="7772400" cy="105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95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43701A00-0476-F43D-3F5B-D46A4CF9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86"/>
          <a:stretch/>
        </p:blipFill>
        <p:spPr>
          <a:xfrm>
            <a:off x="291988" y="1330669"/>
            <a:ext cx="7772400" cy="1657858"/>
          </a:xfrm>
          <a:prstGeom prst="rect">
            <a:avLst/>
          </a:prstGeom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24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F0614-AC42-AE2E-C4E0-A37E60A8A98C}"/>
              </a:ext>
            </a:extLst>
          </p:cNvPr>
          <p:cNvSpPr txBox="1"/>
          <p:nvPr/>
        </p:nvSpPr>
        <p:spPr>
          <a:xfrm>
            <a:off x="291988" y="1293541"/>
            <a:ext cx="248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Director transformation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EB1D1-1D82-921A-5A7B-C8F37E123ED5}"/>
              </a:ext>
            </a:extLst>
          </p:cNvPr>
          <p:cNvSpPr txBox="1"/>
          <p:nvPr/>
        </p:nvSpPr>
        <p:spPr>
          <a:xfrm>
            <a:off x="294743" y="3727757"/>
            <a:ext cx="287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HasDirected transformation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DA42D-DF9E-D536-5735-3FA75C449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88" y="4441804"/>
            <a:ext cx="7772400" cy="9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21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omputer&#10;&#10;Description automatically generated">
            <a:extLst>
              <a:ext uri="{FF2B5EF4-FFF2-40B4-BE49-F238E27FC236}">
                <a16:creationId xmlns:a16="http://schemas.microsoft.com/office/drawing/2014/main" id="{C4CC66BC-AD99-DDD9-D165-A2BF8EB8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5" y="4355196"/>
            <a:ext cx="7772400" cy="1444274"/>
          </a:xfrm>
          <a:prstGeom prst="rect">
            <a:avLst/>
          </a:prstGeom>
        </p:spPr>
      </p:pic>
      <p:pic>
        <p:nvPicPr>
          <p:cNvPr id="6" name="Picture 5" descr="A diagram of a software project&#10;&#10;Description automatically generated">
            <a:extLst>
              <a:ext uri="{FF2B5EF4-FFF2-40B4-BE49-F238E27FC236}">
                <a16:creationId xmlns:a16="http://schemas.microsoft.com/office/drawing/2014/main" id="{AD85C630-733F-D4FF-6101-FBA1B3A5C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35" y="1019444"/>
            <a:ext cx="7772400" cy="2886670"/>
          </a:xfrm>
          <a:prstGeom prst="rect">
            <a:avLst/>
          </a:prstGeom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25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95BFF-DDB8-D8F8-58E2-50D18AACFBE3}"/>
              </a:ext>
            </a:extLst>
          </p:cNvPr>
          <p:cNvSpPr txBox="1"/>
          <p:nvPr/>
        </p:nvSpPr>
        <p:spPr>
          <a:xfrm>
            <a:off x="291988" y="1099588"/>
            <a:ext cx="2888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CriticReview transformation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DD2EE2-378E-18F5-4BAB-0E80F2D87B41}"/>
              </a:ext>
            </a:extLst>
          </p:cNvPr>
          <p:cNvSpPr txBox="1"/>
          <p:nvPr/>
        </p:nvSpPr>
        <p:spPr>
          <a:xfrm>
            <a:off x="240235" y="3859670"/>
            <a:ext cx="2858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OscarAward transformation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18EA5B-5058-66D4-76E0-98E847B2B884}"/>
              </a:ext>
            </a:extLst>
          </p:cNvPr>
          <p:cNvSpPr/>
          <p:nvPr/>
        </p:nvSpPr>
        <p:spPr>
          <a:xfrm>
            <a:off x="5130847" y="4981273"/>
            <a:ext cx="2026450" cy="833172"/>
          </a:xfrm>
          <a:prstGeom prst="ellipse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001A7A-FC95-69BA-1671-3312C4231AD3}"/>
              </a:ext>
            </a:extLst>
          </p:cNvPr>
          <p:cNvCxnSpPr>
            <a:cxnSpLocks/>
          </p:cNvCxnSpPr>
          <p:nvPr/>
        </p:nvCxnSpPr>
        <p:spPr>
          <a:xfrm flipV="1">
            <a:off x="6405832" y="4263201"/>
            <a:ext cx="323269" cy="729647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35F6C6B-2087-E744-2C54-3B33EAC79B50}"/>
              </a:ext>
            </a:extLst>
          </p:cNvPr>
          <p:cNvSpPr txBox="1"/>
          <p:nvPr/>
        </p:nvSpPr>
        <p:spPr>
          <a:xfrm>
            <a:off x="5538391" y="3782726"/>
            <a:ext cx="292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1400" i="1" dirty="0">
                <a:solidFill>
                  <a:srgbClr val="002060"/>
                </a:solidFill>
                <a:latin typeface="+mj-lt"/>
              </a:rPr>
              <a:t>Strange case of duplicate Oscar Award</a:t>
            </a:r>
            <a:br>
              <a:rPr lang="en-IT" sz="1400" i="1" dirty="0">
                <a:solidFill>
                  <a:srgbClr val="002060"/>
                </a:solidFill>
                <a:latin typeface="+mj-lt"/>
              </a:rPr>
            </a:br>
            <a:r>
              <a:rPr lang="en-IT" sz="1400" i="1" dirty="0">
                <a:solidFill>
                  <a:srgbClr val="002060"/>
                </a:solidFill>
                <a:latin typeface="+mj-lt"/>
              </a:rPr>
              <a:t>(Aladdin 1993)</a:t>
            </a:r>
          </a:p>
        </p:txBody>
      </p:sp>
    </p:spTree>
    <p:extLst>
      <p:ext uri="{BB962C8B-B14F-4D97-AF65-F5344CB8AC3E}">
        <p14:creationId xmlns:p14="http://schemas.microsoft.com/office/powerpoint/2010/main" val="2745975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26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3828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37E88-71C3-6A3C-511E-EE6AF29C286F}"/>
              </a:ext>
            </a:extLst>
          </p:cNvPr>
          <p:cNvSpPr txBox="1"/>
          <p:nvPr/>
        </p:nvSpPr>
        <p:spPr>
          <a:xfrm>
            <a:off x="291988" y="1720840"/>
            <a:ext cx="75476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IT" sz="2400" dirty="0">
                <a:solidFill>
                  <a:srgbClr val="002060"/>
                </a:solidFill>
                <a:latin typeface="+mj-lt"/>
              </a:rPr>
              <a:t>In the RGBD (Retrieved Global Database)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IT" sz="2400" b="1" dirty="0">
                <a:solidFill>
                  <a:srgbClr val="002060"/>
                </a:solidFill>
                <a:latin typeface="+mj-lt"/>
              </a:rPr>
              <a:t>&gt;11.000.000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movies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IT" sz="2400" b="1" dirty="0">
                <a:solidFill>
                  <a:srgbClr val="002060"/>
                </a:solidFill>
                <a:latin typeface="+mj-lt"/>
              </a:rPr>
              <a:t>&gt;26.000.000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reconciled user ratings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IT" sz="2400" b="1" dirty="0">
                <a:solidFill>
                  <a:srgbClr val="002060"/>
                </a:solidFill>
                <a:latin typeface="+mj-lt"/>
              </a:rPr>
              <a:t>&gt;20.000.000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actor appearances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IT" sz="2400" dirty="0">
              <a:solidFill>
                <a:srgbClr val="002060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IT" sz="2400" b="1" dirty="0">
                <a:solidFill>
                  <a:srgbClr val="002060"/>
                </a:solidFill>
                <a:latin typeface="+mj-lt"/>
              </a:rPr>
              <a:t>17 minutes each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for CriticRating, OscarAward, StudioHasProduced transformations (ran on M1 Pro)</a:t>
            </a:r>
          </a:p>
          <a:p>
            <a:pPr marL="342900" indent="-342900">
              <a:buFont typeface="Wingdings" pitchFamily="2" charset="2"/>
              <a:buChar char="Ø"/>
            </a:pPr>
            <a:endParaRPr lang="en-IT" sz="2400" dirty="0">
              <a:solidFill>
                <a:srgbClr val="002060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IT" sz="2400" b="1" dirty="0">
                <a:solidFill>
                  <a:srgbClr val="002060"/>
                </a:solidFill>
                <a:latin typeface="+mj-lt"/>
              </a:rPr>
              <a:t>7,09 GBs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of source data</a:t>
            </a:r>
          </a:p>
        </p:txBody>
      </p:sp>
    </p:spTree>
    <p:extLst>
      <p:ext uri="{BB962C8B-B14F-4D97-AF65-F5344CB8AC3E}">
        <p14:creationId xmlns:p14="http://schemas.microsoft.com/office/powerpoint/2010/main" val="2975201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27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3996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answering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37E88-71C3-6A3C-511E-EE6AF29C286F}"/>
              </a:ext>
            </a:extLst>
          </p:cNvPr>
          <p:cNvSpPr txBox="1"/>
          <p:nvPr/>
        </p:nvSpPr>
        <p:spPr>
          <a:xfrm>
            <a:off x="291986" y="1851301"/>
            <a:ext cx="7547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dirty="0">
                <a:solidFill>
                  <a:srgbClr val="002060"/>
                </a:solidFill>
                <a:latin typeface="+mj-lt"/>
              </a:rPr>
              <a:t>Given the source database C, now that we have obtained the </a:t>
            </a:r>
            <a:r>
              <a:rPr lang="en-IT" sz="2400" b="1" dirty="0">
                <a:solidFill>
                  <a:srgbClr val="002060"/>
                </a:solidFill>
                <a:latin typeface="+mj-lt"/>
              </a:rPr>
              <a:t>RGBD (Retrieved Global Database)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M(C) by performing a one-shot materialization, we can query it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6553B-BC68-A67E-371F-26C13BBD42A6}"/>
              </a:ext>
            </a:extLst>
          </p:cNvPr>
          <p:cNvSpPr txBox="1"/>
          <p:nvPr/>
        </p:nvSpPr>
        <p:spPr>
          <a:xfrm>
            <a:off x="291985" y="3806371"/>
            <a:ext cx="7547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dirty="0">
                <a:solidFill>
                  <a:srgbClr val="002060"/>
                </a:solidFill>
                <a:latin typeface="+mj-lt"/>
              </a:rPr>
              <a:t>We have proved that, given GAV mappings with sound sources and conjunctive queries, we can compute </a:t>
            </a:r>
            <a:r>
              <a:rPr lang="en-IT" sz="2400" b="1" dirty="0">
                <a:solidFill>
                  <a:srgbClr val="002060"/>
                </a:solidFill>
                <a:latin typeface="+mj-lt"/>
              </a:rPr>
              <a:t>certain answers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 in polynomial 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883206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28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190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2ECF0-C80E-3FA0-E4D1-D56331EEE87E}"/>
              </a:ext>
            </a:extLst>
          </p:cNvPr>
          <p:cNvSpPr txBox="1"/>
          <p:nvPr/>
        </p:nvSpPr>
        <p:spPr>
          <a:xfrm>
            <a:off x="291988" y="1275109"/>
            <a:ext cx="743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2060"/>
                </a:solidFill>
                <a:effectLst/>
                <a:latin typeface="+mj-lt"/>
              </a:rPr>
              <a:t>Name of actors born after 1960 participating in a "Best Picture" Oscar-winning movie,</a:t>
            </a:r>
            <a:r>
              <a:rPr lang="en-GB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GB" sz="1800" dirty="0">
                <a:solidFill>
                  <a:srgbClr val="002060"/>
                </a:solidFill>
                <a:effectLst/>
                <a:latin typeface="+mj-lt"/>
              </a:rPr>
              <a:t>criticized by the Independent (UK) publisher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FA3190B-0BC3-5649-27BD-64A032E45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117" y="1933906"/>
            <a:ext cx="1874986" cy="19369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83A3C7-6759-487C-C986-B5D78E02F736}"/>
                  </a:ext>
                </a:extLst>
              </p:cNvPr>
              <p:cNvSpPr txBox="1"/>
              <p:nvPr/>
            </p:nvSpPr>
            <p:spPr>
              <a:xfrm>
                <a:off x="408751" y="4059398"/>
                <a:ext cx="767370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q = {(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| </a:t>
                </a:r>
                <a:br>
                  <a:rPr lang="it-IT" sz="1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ti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yc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cat, aw,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pub,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cn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co,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rd,sc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.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Actor(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HasActedIn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Movie(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ti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OscarAward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yc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‘BEST PICTURE’, aw,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CriticReview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‘Independent (UK)’,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cn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co,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rd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mid)</a:t>
                </a:r>
                <a:r>
                  <a:rPr lang="it-IT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by &gt; 1960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83A3C7-6759-487C-C986-B5D78E02F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51" y="4059398"/>
                <a:ext cx="7673703" cy="1477328"/>
              </a:xfrm>
              <a:prstGeom prst="rect">
                <a:avLst/>
              </a:prstGeom>
              <a:blipFill>
                <a:blip r:embed="rId4"/>
                <a:stretch>
                  <a:fillRect l="-661" t="-1709" b="-598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23252EF-5C3E-ED26-72F4-6AFE7D3FB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51" y="2035121"/>
            <a:ext cx="5362296" cy="149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46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29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190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D1FCE-E629-261F-8594-91F3CBC7AFBF}"/>
              </a:ext>
            </a:extLst>
          </p:cNvPr>
          <p:cNvSpPr txBox="1"/>
          <p:nvPr/>
        </p:nvSpPr>
        <p:spPr>
          <a:xfrm>
            <a:off x="291988" y="1275109"/>
            <a:ext cx="743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+mj-lt"/>
              </a:rPr>
              <a:t>Name of movies of genre Drama produced by "Paramount Pictures" where Cillian Murphy acted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7E0381-61B3-C2D1-D108-DE89502EF125}"/>
                  </a:ext>
                </a:extLst>
              </p:cNvPr>
              <p:cNvSpPr txBox="1"/>
              <p:nvPr/>
            </p:nvSpPr>
            <p:spPr>
              <a:xfrm>
                <a:off x="408751" y="4059398"/>
                <a:ext cx="7673703" cy="1546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q = {(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title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| </a:t>
                </a:r>
                <a:br>
                  <a:rPr lang="it-IT" sz="1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1800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.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Actor(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‘Cillian Murphy’,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HasActedIn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Movie(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title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r>
                  <a:rPr lang="it-IT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IsOfGenre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(‘Drama’,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StudioHasProduced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(‘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Paramoun</m:t>
                    </m:r>
                    <m:sSup>
                      <m:sSupPr>
                        <m:ctrlPr>
                          <a:rPr lang="it-IT" b="0" i="1" smtClean="0">
                            <a:solidFill>
                              <a:srgbClr val="002060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b="0" i="0" smtClean="0">
                            <a:solidFill>
                              <a:srgbClr val="002060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t</m:t>
                        </m:r>
                      </m:e>
                      <m:sup>
                        <m:r>
                          <m:rPr>
                            <m:nor/>
                          </m:rPr>
                          <a:rPr lang="it-IT" b="0" i="0" smtClean="0">
                            <a:solidFill>
                              <a:srgbClr val="002060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, ′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CillianMurphy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7E0381-61B3-C2D1-D108-DE89502EF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51" y="4059398"/>
                <a:ext cx="7673703" cy="1546642"/>
              </a:xfrm>
              <a:prstGeom prst="rect">
                <a:avLst/>
              </a:prstGeom>
              <a:blipFill>
                <a:blip r:embed="rId3"/>
                <a:stretch>
                  <a:fillRect l="-661" t="-1626" b="-243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0C00770-4EF0-6E8C-75DF-66A54955C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54" y="1921440"/>
            <a:ext cx="5785946" cy="152022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829BFDE-3591-E94F-5373-2B9524813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335" y="1921440"/>
            <a:ext cx="1388672" cy="193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3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DE52ED-1338-73E9-4DBE-883AF4739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5A6D8BE0-1663-0A2A-65AA-0665C576C2B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EEF1677-B163-51C7-2340-46CB75B405F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689933B6-DD8E-2B88-C97A-93D05CEF3B5B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29E4AE-AC4B-E4C8-8D93-5B09475B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383049"/>
            <a:ext cx="10515600" cy="780914"/>
          </a:xfrm>
        </p:spPr>
        <p:txBody>
          <a:bodyPr/>
          <a:lstStyle/>
          <a:p>
            <a:r>
              <a:rPr lang="en-IT" dirty="0"/>
              <a:t>GAV – Retrieved global database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25A9-029A-DF3A-23A9-25F49D4F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765" y="1706374"/>
            <a:ext cx="6897414" cy="4351338"/>
          </a:xfrm>
        </p:spPr>
        <p:txBody>
          <a:bodyPr>
            <a:normAutofit/>
          </a:bodyPr>
          <a:lstStyle/>
          <a:p>
            <a:r>
              <a:rPr lang="en-IT" sz="2000" dirty="0"/>
              <a:t>Given I = &lt;G, S, M&gt; and source database C for S, we denote the retrieved global database as M(C), that is the database obtained by: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T" sz="2000" dirty="0"/>
              <a:t>Applying the CQs specified in the mappings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T" sz="2000" dirty="0"/>
              <a:t>Transferring the tuples from the sources to the global DB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57DB3-170D-508F-04C3-98C17283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Graphic 9" descr="Database outline">
            <a:extLst>
              <a:ext uri="{FF2B5EF4-FFF2-40B4-BE49-F238E27FC236}">
                <a16:creationId xmlns:a16="http://schemas.microsoft.com/office/drawing/2014/main" id="{A99B9F45-ABC5-882B-9FEB-D1B05A590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276" y="4088383"/>
            <a:ext cx="675264" cy="675264"/>
          </a:xfrm>
          <a:prstGeom prst="rect">
            <a:avLst/>
          </a:prstGeom>
        </p:spPr>
      </p:pic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372AE819-E8BF-DCBC-6EB1-6054BC4FA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276" y="3382210"/>
            <a:ext cx="675264" cy="675264"/>
          </a:xfrm>
          <a:prstGeom prst="rect">
            <a:avLst/>
          </a:prstGeom>
        </p:spPr>
      </p:pic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C09ADB30-5A40-DF3A-017D-E62CF6B0A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276" y="4813994"/>
            <a:ext cx="675264" cy="675264"/>
          </a:xfrm>
          <a:prstGeom prst="rect">
            <a:avLst/>
          </a:prstGeom>
        </p:spPr>
      </p:pic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E0273597-7271-2B69-F6A6-D969D1329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380" y="3719842"/>
            <a:ext cx="1828800" cy="1828800"/>
          </a:xfrm>
          <a:prstGeom prst="rect">
            <a:avLst/>
          </a:prstGeom>
        </p:spPr>
      </p:pic>
      <p:pic>
        <p:nvPicPr>
          <p:cNvPr id="16" name="Graphic 15" descr="Chevron arrows with solid fill">
            <a:extLst>
              <a:ext uri="{FF2B5EF4-FFF2-40B4-BE49-F238E27FC236}">
                <a16:creationId xmlns:a16="http://schemas.microsoft.com/office/drawing/2014/main" id="{2DAA607E-895F-FA3F-25D6-1A67EAAAF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9445" y="3785218"/>
            <a:ext cx="1589125" cy="158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33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30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190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795B4C-DCFA-B754-E85B-EDA2FBA65781}"/>
                  </a:ext>
                </a:extLst>
              </p:cNvPr>
              <p:cNvSpPr txBox="1"/>
              <p:nvPr/>
            </p:nvSpPr>
            <p:spPr>
              <a:xfrm>
                <a:off x="291988" y="1168536"/>
                <a:ext cx="7433115" cy="815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800" dirty="0">
                    <a:solidFill>
                      <a:srgbClr val="00206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Name of critics that have criticized a movie directed by Cristopher Nolan where Al Pacino acted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dirty="0">
                    <a:solidFill>
                      <a:srgbClr val="00206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query elapsed </a:t>
                </a:r>
                <a:r>
                  <a:rPr lang="en-GB" sz="1100" dirty="0">
                    <a:solidFill>
                      <a:srgbClr val="002060"/>
                    </a:solidFill>
                    <a:highlight>
                      <a:srgbClr val="FFFFFF"/>
                    </a:highlight>
                    <a:latin typeface="+mj-lt"/>
                  </a:rPr>
                  <a:t>time to join actors, movies and directors: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100" i="0" smtClean="0">
                        <a:solidFill>
                          <a:srgbClr val="002060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1100" dirty="0">
                    <a:solidFill>
                      <a:srgbClr val="002060"/>
                    </a:solidFill>
                    <a:highlight>
                      <a:srgbClr val="FFFFFF"/>
                    </a:highlight>
                    <a:latin typeface="+mj-lt"/>
                  </a:rPr>
                  <a:t>5 minutes</a:t>
                </a:r>
                <a:endParaRPr lang="en-GB" sz="1100" dirty="0">
                  <a:solidFill>
                    <a:srgbClr val="002060"/>
                  </a:solidFill>
                  <a:effectLst/>
                  <a:highlight>
                    <a:srgbClr val="FFFFFF"/>
                  </a:highlight>
                  <a:latin typeface="+mj-lt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795B4C-DCFA-B754-E85B-EDA2FBA65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168536"/>
                <a:ext cx="7433115" cy="815608"/>
              </a:xfrm>
              <a:prstGeom prst="rect">
                <a:avLst/>
              </a:prstGeom>
              <a:blipFill>
                <a:blip r:embed="rId3"/>
                <a:stretch>
                  <a:fillRect l="-853" t="-4688" b="-625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508C13-1968-BA69-F220-520FCF8D05FD}"/>
                  </a:ext>
                </a:extLst>
              </p:cNvPr>
              <p:cNvSpPr txBox="1"/>
              <p:nvPr/>
            </p:nvSpPr>
            <p:spPr>
              <a:xfrm>
                <a:off x="408751" y="4059398"/>
                <a:ext cx="767370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q = {(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| </a:t>
                </a:r>
                <a:br>
                  <a:rPr lang="it-IT" sz="1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1800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ti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did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by2, dy2,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pub, co,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rd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sc.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Actor(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‘Al Pacino’,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HasActedIn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Movie(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ti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HasDirected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it-IT" b="1" i="0" smtClean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rPr>
                      <m:t>did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it-IT" b="1" i="0" smtClean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rPr>
                      <m:t>mid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 </m:t>
                      </m:r>
                      <m:r>
                        <m:rPr>
                          <m:nor/>
                        </m:rPr>
                        <a:rPr lang="it-IT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Director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b="1" smtClean="0">
                          <a:solidFill>
                            <a:srgbClr val="FF000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did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002060"/>
                          </a:solidFill>
                          <a:latin typeface="+mj-lt"/>
                        </a:rPr>
                        <m:t>‘</m:t>
                      </m:r>
                      <m:r>
                        <m:rPr>
                          <m:nor/>
                        </m:rPr>
                        <a:rPr lang="it-IT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Cristopher</m:t>
                      </m:r>
                      <m:r>
                        <m:rPr>
                          <m:nor/>
                        </m:rPr>
                        <a:rPr lang="it-IT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it-IT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Nolan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002060"/>
                          </a:solidFill>
                          <a:latin typeface="+mj-lt"/>
                        </a:rPr>
                        <m:t>’, 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002060"/>
                          </a:solidFill>
                          <a:latin typeface="+mj-lt"/>
                        </a:rPr>
                        <m:t>by</m:t>
                      </m:r>
                      <m:r>
                        <m:rPr>
                          <m:nor/>
                        </m:rPr>
                        <a:rPr lang="it-IT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2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00206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002060"/>
                          </a:solidFill>
                          <a:latin typeface="+mj-lt"/>
                        </a:rPr>
                        <m:t>dy</m:t>
                      </m:r>
                      <m:r>
                        <m:rPr>
                          <m:nor/>
                        </m:rPr>
                        <a:rPr lang="it-IT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2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it-IT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it-IT" b="0" i="1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CriticReview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pub,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co,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rd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508C13-1968-BA69-F220-520FCF8D0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51" y="4059398"/>
                <a:ext cx="7673703" cy="1754326"/>
              </a:xfrm>
              <a:prstGeom prst="rect">
                <a:avLst/>
              </a:prstGeom>
              <a:blipFill>
                <a:blip r:embed="rId4"/>
                <a:stretch>
                  <a:fillRect l="-661" t="-1439" b="-503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D909FFE-13B4-13E8-BEE6-1D1454E53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88" y="2331741"/>
            <a:ext cx="6121907" cy="1326562"/>
          </a:xfrm>
          <a:prstGeom prst="rect">
            <a:avLst/>
          </a:prstGeom>
        </p:spPr>
      </p:pic>
      <p:pic>
        <p:nvPicPr>
          <p:cNvPr id="12" name="Picture 11" descr="A table with names and numbers&#10;&#10;Description automatically generated">
            <a:extLst>
              <a:ext uri="{FF2B5EF4-FFF2-40B4-BE49-F238E27FC236}">
                <a16:creationId xmlns:a16="http://schemas.microsoft.com/office/drawing/2014/main" id="{3496D5EA-B813-9D28-1CC6-38DB1A87E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459" y="1896605"/>
            <a:ext cx="1499378" cy="210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90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31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190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64E554-F59E-2F9B-FBFB-F648BE20A4B3}"/>
              </a:ext>
            </a:extLst>
          </p:cNvPr>
          <p:cNvSpPr txBox="1"/>
          <p:nvPr/>
        </p:nvSpPr>
        <p:spPr>
          <a:xfrm>
            <a:off x="291988" y="1140908"/>
            <a:ext cx="743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02060"/>
                </a:solidFill>
                <a:highlight>
                  <a:srgbClr val="FFFFFF"/>
                </a:highlight>
                <a:latin typeface="+mj-lt"/>
              </a:rPr>
              <a:t>N</a:t>
            </a:r>
            <a:r>
              <a:rPr lang="en-GB" sz="180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+mj-lt"/>
              </a:rPr>
              <a:t>ame of directors and movie titles of </a:t>
            </a:r>
            <a:r>
              <a:rPr lang="en-GB" sz="1800" dirty="0" err="1">
                <a:solidFill>
                  <a:srgbClr val="002060"/>
                </a:solidFill>
                <a:effectLst/>
                <a:highlight>
                  <a:srgbClr val="FFFFFF"/>
                </a:highlight>
                <a:latin typeface="+mj-lt"/>
              </a:rPr>
              <a:t>oscar</a:t>
            </a:r>
            <a:r>
              <a:rPr lang="en-GB" sz="180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+mj-lt"/>
              </a:rPr>
              <a:t>-winning movies in the DIRECTING category, produced by Warner Bros, with at least one user rating less than 0.5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A0A527-52F8-1ED6-76C1-917F52C916E9}"/>
                  </a:ext>
                </a:extLst>
              </p:cNvPr>
              <p:cNvSpPr txBox="1"/>
              <p:nvPr/>
            </p:nvSpPr>
            <p:spPr>
              <a:xfrm>
                <a:off x="408751" y="4059398"/>
                <a:ext cx="767370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q = {(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name, title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| </a:t>
                </a:r>
                <a:br>
                  <a:rPr lang="it-IT" sz="1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did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yc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aw, rid, rating.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Director(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did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HasDirected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did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Movie(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title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:br>
                  <a:rPr lang="it-IT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i="0" dirty="0" err="1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StudioHasProduced</a:t>
                </a:r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(‘Warner Bros. Pictures’, </a:t>
                </a:r>
                <a:r>
                  <a:rPr lang="it-IT" b="1" i="0" dirty="0" err="1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mid</a:t>
                </a:r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:pPr/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OscarAward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yc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‘DIRECTING’, aw,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UserRating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(rid, rating,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rating &lt;= 0,5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A0A527-52F8-1ED6-76C1-917F52C91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51" y="4059398"/>
                <a:ext cx="7673703" cy="2031325"/>
              </a:xfrm>
              <a:prstGeom prst="rect">
                <a:avLst/>
              </a:prstGeom>
              <a:blipFill>
                <a:blip r:embed="rId3"/>
                <a:stretch>
                  <a:fillRect l="-661" t="-1242" b="-434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B0D925D9-13BE-6729-D45D-95ADE703D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88" y="2134928"/>
            <a:ext cx="6024729" cy="132734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1235B16-2E26-713E-8F87-D69B78AE5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636" y="2004231"/>
            <a:ext cx="1511025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72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32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190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C566C-DF18-4EA3-4D17-DC4C9AA367B1}"/>
              </a:ext>
            </a:extLst>
          </p:cNvPr>
          <p:cNvSpPr txBox="1"/>
          <p:nvPr/>
        </p:nvSpPr>
        <p:spPr>
          <a:xfrm>
            <a:off x="291988" y="1140908"/>
            <a:ext cx="743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+mj-lt"/>
              </a:rPr>
              <a:t>Title of horror movies that last less than 100 minutes, and name of actors participating, born after the year 2000, with a critic review on rotten tomato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9F7C3-B0BE-E285-CBF1-268C77FC1DE9}"/>
                  </a:ext>
                </a:extLst>
              </p:cNvPr>
              <p:cNvSpPr txBox="1"/>
              <p:nvPr/>
            </p:nvSpPr>
            <p:spPr>
              <a:xfrm>
                <a:off x="408751" y="4059398"/>
                <a:ext cx="767370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q = {(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title, 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| </a:t>
                </a:r>
                <a:br>
                  <a:rPr lang="it-IT" sz="1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1800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rt,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pub,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co,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rd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sc.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Actor(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HasActedIn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Movie(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title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rt,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:br>
                  <a:rPr lang="it-IT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i="0" dirty="0" err="1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IsOfGenre</a:t>
                </a:r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(‘Horror’, </a:t>
                </a:r>
                <a:r>
                  <a:rPr lang="it-IT" b="1" i="0" dirty="0" err="1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mid</a:t>
                </a:r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CriticReview(cid, pub,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co, rd, sc,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by &gt;= 2000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rt &lt; 100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9F7C3-B0BE-E285-CBF1-268C77FC1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51" y="4059398"/>
                <a:ext cx="7673703" cy="2031325"/>
              </a:xfrm>
              <a:prstGeom prst="rect">
                <a:avLst/>
              </a:prstGeom>
              <a:blipFill>
                <a:blip r:embed="rId3"/>
                <a:stretch>
                  <a:fillRect l="-661" t="-1242" b="-434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7F59022D-E0BE-298F-5F58-36A568753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88" y="1970508"/>
            <a:ext cx="6338792" cy="1691019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B27AF15-AA16-5F2B-CD16-ACF5E2DCD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009" y="2447358"/>
            <a:ext cx="2207324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53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33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64278" y="1522929"/>
            <a:ext cx="2294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4DD950-3260-7D22-DCA4-B587E9B887AC}"/>
              </a:ext>
            </a:extLst>
          </p:cNvPr>
          <p:cNvSpPr txBox="1"/>
          <p:nvPr/>
        </p:nvSpPr>
        <p:spPr>
          <a:xfrm>
            <a:off x="264278" y="3105834"/>
            <a:ext cx="253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F326-1F15-0751-4A7B-704BBF7FEAB7}"/>
              </a:ext>
            </a:extLst>
          </p:cNvPr>
          <p:cNvSpPr txBox="1"/>
          <p:nvPr/>
        </p:nvSpPr>
        <p:spPr>
          <a:xfrm>
            <a:off x="264278" y="3836277"/>
            <a:ext cx="7492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T" dirty="0">
                <a:solidFill>
                  <a:srgbClr val="002060"/>
                </a:solidFill>
                <a:latin typeface="+mj-lt"/>
              </a:rPr>
              <a:t>Theoretical notions: LSDM course taught by prof. Antonella Poggi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T" dirty="0">
                <a:solidFill>
                  <a:srgbClr val="002060"/>
                </a:solidFill>
                <a:latin typeface="+mj-lt"/>
              </a:rPr>
              <a:t>Github: </a:t>
            </a:r>
            <a:r>
              <a:rPr lang="en-GB" dirty="0">
                <a:solidFill>
                  <a:srgbClr val="002060"/>
                </a:solidFill>
                <a:latin typeface="+mj-lt"/>
                <a:hlinkClick r:id="rId3"/>
              </a:rPr>
              <a:t>Github repository</a:t>
            </a:r>
            <a:endParaRPr lang="en-GB" dirty="0">
              <a:solidFill>
                <a:srgbClr val="002060"/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rgbClr val="002060"/>
                </a:solidFill>
                <a:latin typeface="+mj-lt"/>
              </a:rPr>
              <a:t>Datasets: see README file in repository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rgbClr val="002060"/>
                </a:solidFill>
                <a:latin typeface="+mj-lt"/>
                <a:hlinkClick r:id="rId4"/>
              </a:rPr>
              <a:t>Guide link </a:t>
            </a:r>
            <a:r>
              <a:rPr lang="en-GB" dirty="0">
                <a:solidFill>
                  <a:srgbClr val="002060"/>
                </a:solidFill>
                <a:latin typeface="+mj-lt"/>
              </a:rPr>
              <a:t>to install Pentaho Kettle on Apple Silicon</a:t>
            </a:r>
            <a:endParaRPr lang="en-IT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235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4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331364" y="399023"/>
            <a:ext cx="7706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integration using Pentaho (1)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19158B-DA25-6AEA-3BCF-A516CE512507}"/>
              </a:ext>
            </a:extLst>
          </p:cNvPr>
          <p:cNvSpPr txBox="1"/>
          <p:nvPr/>
        </p:nvSpPr>
        <p:spPr>
          <a:xfrm>
            <a:off x="331364" y="1813036"/>
            <a:ext cx="7627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The end result of the project is a </a:t>
            </a:r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one-shot materialization </a:t>
            </a: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of the glo</a:t>
            </a:r>
            <a:r>
              <a:rPr lang="en-GB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ba</a:t>
            </a: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l schema, achieved by mappings in the form of Pentaho transformations.</a:t>
            </a:r>
          </a:p>
        </p:txBody>
      </p:sp>
      <p:pic>
        <p:nvPicPr>
          <p:cNvPr id="2050" name="Picture 2" descr="Pentaho Data Integration - Desmistificando o Processo de ETL">
            <a:extLst>
              <a:ext uri="{FF2B5EF4-FFF2-40B4-BE49-F238E27FC236}">
                <a16:creationId xmlns:a16="http://schemas.microsoft.com/office/drawing/2014/main" id="{AD0A52FB-568B-9EE1-CEC9-2FE2ED603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88" y="2945455"/>
            <a:ext cx="4591679" cy="258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5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7706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integration using Pentaho (2)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0B0BEF-C9C2-82A9-E747-901A981D7827}"/>
              </a:ext>
            </a:extLst>
          </p:cNvPr>
          <p:cNvSpPr txBox="1"/>
          <p:nvPr/>
        </p:nvSpPr>
        <p:spPr>
          <a:xfrm>
            <a:off x="291988" y="1475164"/>
            <a:ext cx="7627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Pentaho Kettle is a tool that allows loading input data in </a:t>
            </a:r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heterogeneous formats and from different sources</a:t>
            </a: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, performing the transformations needed in order to map the information as requested.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8A944-C1B8-DF04-A246-7D75BC4E85A7}"/>
              </a:ext>
            </a:extLst>
          </p:cNvPr>
          <p:cNvSpPr txBox="1"/>
          <p:nvPr/>
        </p:nvSpPr>
        <p:spPr>
          <a:xfrm>
            <a:off x="451413" y="4861367"/>
            <a:ext cx="7468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Finally, the data is materialized in output as a SQL database in the example shown for this project.</a:t>
            </a:r>
            <a:endParaRPr lang="en-IT" sz="2000" dirty="0"/>
          </a:p>
        </p:txBody>
      </p:sp>
      <p:pic>
        <p:nvPicPr>
          <p:cNvPr id="7170" name="Picture 2" descr="Pentaho Data Integration in real-world scenarios">
            <a:extLst>
              <a:ext uri="{FF2B5EF4-FFF2-40B4-BE49-F238E27FC236}">
                <a16:creationId xmlns:a16="http://schemas.microsoft.com/office/drawing/2014/main" id="{AB5DC328-B1CB-42CE-429B-8A361C463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" t="18852" r="2159" b="24841"/>
          <a:stretch/>
        </p:blipFill>
        <p:spPr bwMode="auto">
          <a:xfrm>
            <a:off x="833376" y="2436080"/>
            <a:ext cx="6169903" cy="230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0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6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97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(1)</a:t>
            </a:r>
          </a:p>
        </p:txBody>
      </p:sp>
      <p:pic>
        <p:nvPicPr>
          <p:cNvPr id="7" name="Graphic 6" descr="Film strip with solid fill">
            <a:extLst>
              <a:ext uri="{FF2B5EF4-FFF2-40B4-BE49-F238E27FC236}">
                <a16:creationId xmlns:a16="http://schemas.microsoft.com/office/drawing/2014/main" id="{98238FC3-5EB4-5D38-4395-0C2837DAD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4484" y="2900546"/>
            <a:ext cx="914400" cy="914400"/>
          </a:xfrm>
          <a:prstGeom prst="rect">
            <a:avLst/>
          </a:prstGeom>
        </p:spPr>
      </p:pic>
      <p:pic>
        <p:nvPicPr>
          <p:cNvPr id="9" name="Graphic 8" descr="Drama with solid fill">
            <a:extLst>
              <a:ext uri="{FF2B5EF4-FFF2-40B4-BE49-F238E27FC236}">
                <a16:creationId xmlns:a16="http://schemas.microsoft.com/office/drawing/2014/main" id="{AF96D79D-92EE-3ACC-0F04-4A270D50A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751" y="2971800"/>
            <a:ext cx="914400" cy="914400"/>
          </a:xfrm>
          <a:prstGeom prst="rect">
            <a:avLst/>
          </a:prstGeom>
        </p:spPr>
      </p:pic>
      <p:pic>
        <p:nvPicPr>
          <p:cNvPr id="11" name="Graphic 10" descr="Director's Chair with solid fill">
            <a:extLst>
              <a:ext uri="{FF2B5EF4-FFF2-40B4-BE49-F238E27FC236}">
                <a16:creationId xmlns:a16="http://schemas.microsoft.com/office/drawing/2014/main" id="{4673A1E6-32C0-52D4-5917-086ED92089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7756" y="1397493"/>
            <a:ext cx="914400" cy="914400"/>
          </a:xfrm>
          <a:prstGeom prst="rect">
            <a:avLst/>
          </a:prstGeom>
        </p:spPr>
      </p:pic>
      <p:pic>
        <p:nvPicPr>
          <p:cNvPr id="13" name="Graphic 12" descr="Work from home desk with solid fill">
            <a:extLst>
              <a:ext uri="{FF2B5EF4-FFF2-40B4-BE49-F238E27FC236}">
                <a16:creationId xmlns:a16="http://schemas.microsoft.com/office/drawing/2014/main" id="{0D89113E-E66E-1C88-2DBB-4DB6AA255D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73398" y="4609232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E3CC955-DF88-FE59-5770-188853B7FE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44704" y="4397526"/>
            <a:ext cx="1143247" cy="1143247"/>
          </a:xfrm>
          <a:prstGeom prst="rect">
            <a:avLst/>
          </a:prstGeom>
        </p:spPr>
      </p:pic>
      <p:pic>
        <p:nvPicPr>
          <p:cNvPr id="17" name="Graphic 16" descr="Rating Star with solid fill">
            <a:extLst>
              <a:ext uri="{FF2B5EF4-FFF2-40B4-BE49-F238E27FC236}">
                <a16:creationId xmlns:a16="http://schemas.microsoft.com/office/drawing/2014/main" id="{FEC3675D-F7A8-5FA0-C495-07D213A468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25986" y="2900546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E070BF-0133-EF75-3CE0-F09E357481BD}"/>
              </a:ext>
            </a:extLst>
          </p:cNvPr>
          <p:cNvSpPr txBox="1"/>
          <p:nvPr/>
        </p:nvSpPr>
        <p:spPr>
          <a:xfrm>
            <a:off x="1147100" y="3961934"/>
            <a:ext cx="872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Actors</a:t>
            </a:r>
          </a:p>
          <a:p>
            <a:pPr algn="ctr"/>
            <a:endParaRPr lang="en-IT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E394F2-2A09-13F5-D119-41EED403F46F}"/>
              </a:ext>
            </a:extLst>
          </p:cNvPr>
          <p:cNvSpPr txBox="1"/>
          <p:nvPr/>
        </p:nvSpPr>
        <p:spPr>
          <a:xfrm>
            <a:off x="6175035" y="3649471"/>
            <a:ext cx="12239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Users Ratings</a:t>
            </a:r>
          </a:p>
          <a:p>
            <a:pPr algn="ctr"/>
            <a:endParaRPr lang="en-IT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BB7ECA-55D1-C199-744A-EF8D4DE3AF2E}"/>
              </a:ext>
            </a:extLst>
          </p:cNvPr>
          <p:cNvSpPr txBox="1"/>
          <p:nvPr/>
        </p:nvSpPr>
        <p:spPr>
          <a:xfrm>
            <a:off x="5256412" y="5590943"/>
            <a:ext cx="15191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Oscar awards</a:t>
            </a:r>
          </a:p>
          <a:p>
            <a:pPr algn="ctr"/>
            <a:endParaRPr lang="en-IT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16482-52EB-9114-ABB0-B1440A3D58A0}"/>
              </a:ext>
            </a:extLst>
          </p:cNvPr>
          <p:cNvSpPr txBox="1"/>
          <p:nvPr/>
        </p:nvSpPr>
        <p:spPr>
          <a:xfrm>
            <a:off x="1783651" y="5429313"/>
            <a:ext cx="15191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Production studios</a:t>
            </a:r>
          </a:p>
          <a:p>
            <a:pPr algn="ctr"/>
            <a:endParaRPr lang="en-IT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77FDCD-3588-72AC-AB55-EC2B56416D7B}"/>
              </a:ext>
            </a:extLst>
          </p:cNvPr>
          <p:cNvSpPr txBox="1"/>
          <p:nvPr/>
        </p:nvSpPr>
        <p:spPr>
          <a:xfrm>
            <a:off x="5372984" y="2317966"/>
            <a:ext cx="1223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Directors</a:t>
            </a:r>
          </a:p>
          <a:p>
            <a:pPr algn="ctr"/>
            <a:endParaRPr lang="en-IT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770AE-B341-5C2F-1876-EED9676A00C0}"/>
              </a:ext>
            </a:extLst>
          </p:cNvPr>
          <p:cNvSpPr txBox="1"/>
          <p:nvPr/>
        </p:nvSpPr>
        <p:spPr>
          <a:xfrm>
            <a:off x="3529712" y="3838748"/>
            <a:ext cx="1223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Movies</a:t>
            </a:r>
          </a:p>
        </p:txBody>
      </p:sp>
      <p:pic>
        <p:nvPicPr>
          <p:cNvPr id="6" name="Graphic 5" descr="Customer review with solid fill">
            <a:extLst>
              <a:ext uri="{FF2B5EF4-FFF2-40B4-BE49-F238E27FC236}">
                <a16:creationId xmlns:a16="http://schemas.microsoft.com/office/drawing/2014/main" id="{81CFC60E-2C8B-BB68-F62C-A8546A05E0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51125" y="1397493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F06735-9F97-C8DB-9E38-358E5F5970D4}"/>
              </a:ext>
            </a:extLst>
          </p:cNvPr>
          <p:cNvSpPr txBox="1"/>
          <p:nvPr/>
        </p:nvSpPr>
        <p:spPr>
          <a:xfrm>
            <a:off x="1848770" y="2276501"/>
            <a:ext cx="15191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Critic reviews</a:t>
            </a:r>
          </a:p>
          <a:p>
            <a:pPr algn="ctr"/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299044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7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97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5913C-91C1-76A7-0E29-FEF4A37E5D2A}"/>
              </a:ext>
            </a:extLst>
          </p:cNvPr>
          <p:cNvSpPr txBox="1"/>
          <p:nvPr/>
        </p:nvSpPr>
        <p:spPr>
          <a:xfrm>
            <a:off x="402490" y="2218713"/>
            <a:ext cx="85708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5</a:t>
            </a:r>
            <a:r>
              <a:rPr kumimoji="0" lang="en-IT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 Data sources</a:t>
            </a:r>
            <a:br>
              <a:rPr kumimoji="0" lang="en-IT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</a:br>
            <a:b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endParaRPr lang="en-IT" sz="28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11 Files (TSV and CSV)</a:t>
            </a:r>
            <a:b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endParaRPr lang="en-IT" sz="28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en-IT" sz="28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+45.000 Correctly reconciled movies across datasets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IT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6117BA-1EF7-9083-8B71-6426E2D55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83" y="2831756"/>
            <a:ext cx="720863" cy="2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1DF51FC-238D-2D8E-3889-78BFD3DA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430" y="2750853"/>
            <a:ext cx="816864" cy="41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vieLens (@movielens) / X">
            <a:extLst>
              <a:ext uri="{FF2B5EF4-FFF2-40B4-BE49-F238E27FC236}">
                <a16:creationId xmlns:a16="http://schemas.microsoft.com/office/drawing/2014/main" id="{2C7A3302-8761-AA7E-F76C-D1BD1A20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80" y="2801131"/>
            <a:ext cx="336296" cy="33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4" descr="Letterboxd brand • Letterboxd">
            <a:extLst>
              <a:ext uri="{FF2B5EF4-FFF2-40B4-BE49-F238E27FC236}">
                <a16:creationId xmlns:a16="http://schemas.microsoft.com/office/drawing/2014/main" id="{B2E90D1D-0DC1-B6E8-7D1B-CFD2833F54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14416" y="1738543"/>
            <a:ext cx="1138526" cy="11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T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CC328C9-B55D-3A34-393A-EADB911671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09112" y="2773234"/>
            <a:ext cx="470464" cy="470464"/>
          </a:xfrm>
          <a:prstGeom prst="rect">
            <a:avLst/>
          </a:prstGeom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47BB576-4B97-3A68-07B2-9FD12B0F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39" y="2719798"/>
            <a:ext cx="505226" cy="51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A42E6C4-C411-EA7F-2336-7836424002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45740" y="2769728"/>
            <a:ext cx="444517" cy="4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8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97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(3)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AC079-7ED5-92E1-A97D-E65FE38D2D78}"/>
              </a:ext>
            </a:extLst>
          </p:cNvPr>
          <p:cNvSpPr txBox="1"/>
          <p:nvPr/>
        </p:nvSpPr>
        <p:spPr>
          <a:xfrm>
            <a:off x="2102584" y="2234101"/>
            <a:ext cx="6087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title.principals.tsv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ti</a:t>
            </a: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tle.basics.tsv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name</a:t>
            </a: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.basics.tsv</a:t>
            </a:r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81D89ADB-6DD9-940F-B39F-DE2B1AC66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988" y="1827533"/>
            <a:ext cx="1828800" cy="18288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7B951CB-DA4F-25B4-5081-FC7FB3FB5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56" y="1415591"/>
            <a:ext cx="816864" cy="41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93D832-5519-6F83-E0B8-33FC0EFE4982}"/>
              </a:ext>
            </a:extLst>
          </p:cNvPr>
          <p:cNvSpPr txBox="1"/>
          <p:nvPr/>
        </p:nvSpPr>
        <p:spPr>
          <a:xfrm>
            <a:off x="2094952" y="4549607"/>
            <a:ext cx="6087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ratings.csv</a:t>
            </a:r>
            <a:endParaRPr lang="it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movies_metadata.csv</a:t>
            </a:r>
            <a:endParaRPr lang="it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links.csv</a:t>
            </a:r>
            <a:endParaRPr lang="en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0991C2E8-73E3-2D65-4707-7D943C74E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988" y="4116068"/>
            <a:ext cx="1828800" cy="1828800"/>
          </a:xfrm>
          <a:prstGeom prst="rect">
            <a:avLst/>
          </a:prstGeom>
        </p:spPr>
      </p:pic>
      <p:pic>
        <p:nvPicPr>
          <p:cNvPr id="11" name="Picture 10" descr="MovieLens (@movielens) / X">
            <a:extLst>
              <a:ext uri="{FF2B5EF4-FFF2-40B4-BE49-F238E27FC236}">
                <a16:creationId xmlns:a16="http://schemas.microsoft.com/office/drawing/2014/main" id="{E7FD5C7E-A8E4-3A57-1586-8DE2CA555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72" y="3779772"/>
            <a:ext cx="336296" cy="33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B066291-B677-099F-235C-E0F65A5A9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4" y="3808711"/>
            <a:ext cx="720863" cy="2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1B2392-2E72-3F02-3AC8-BB350E2A70AE}"/>
              </a:ext>
            </a:extLst>
          </p:cNvPr>
          <p:cNvSpPr txBox="1"/>
          <p:nvPr/>
        </p:nvSpPr>
        <p:spPr>
          <a:xfrm>
            <a:off x="6545146" y="3592120"/>
            <a:ext cx="608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the_oscar_award.csv</a:t>
            </a:r>
            <a:endParaRPr lang="en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EBEB2B86-2624-FC68-72FF-11B3FA24C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1578" y="2894311"/>
            <a:ext cx="1828800" cy="182880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4551EB6-E065-06EA-F352-842C3E7E2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794" y="2586954"/>
            <a:ext cx="720863" cy="2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22B9807-CC79-0FB9-890C-41E6F665DF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9657" y="2482625"/>
            <a:ext cx="444517" cy="4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63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9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97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(4)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79B217-850B-3111-F98F-FEA9422E7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FD9FA852-8371-CFE7-7313-462E0788BC2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9D9B526-596D-4651-B9A2-3264DD48940A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B84B2FE-A668-EC3A-6E31-CFA2AE60AD0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A435EF6E-231F-25B0-E91C-68911024FA70}"/>
              </a:ext>
            </a:extLst>
          </p:cNvPr>
          <p:cNvSpPr txBox="1">
            <a:spLocks/>
          </p:cNvSpPr>
          <p:nvPr/>
        </p:nvSpPr>
        <p:spPr>
          <a:xfrm>
            <a:off x="9287494" y="64069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6580AB-5C3C-4B4F-8E2A-8B7A0A8CE6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3664BF-A9B2-1F37-F5DF-AC3EF687AC54}"/>
              </a:ext>
            </a:extLst>
          </p:cNvPr>
          <p:cNvSpPr txBox="1"/>
          <p:nvPr/>
        </p:nvSpPr>
        <p:spPr>
          <a:xfrm>
            <a:off x="2102584" y="2387989"/>
            <a:ext cx="6087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studios.csv</a:t>
            </a:r>
            <a:r>
              <a:rPr lang="it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movies.csv</a:t>
            </a:r>
            <a:endParaRPr lang="en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29" name="Graphic 28" descr="Database with solid fill">
            <a:extLst>
              <a:ext uri="{FF2B5EF4-FFF2-40B4-BE49-F238E27FC236}">
                <a16:creationId xmlns:a16="http://schemas.microsoft.com/office/drawing/2014/main" id="{37B62BD8-234B-36B9-07C6-6B7610930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988" y="1827533"/>
            <a:ext cx="1828800" cy="1828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CEDE04D-D310-8293-E402-6D78ADDC1373}"/>
              </a:ext>
            </a:extLst>
          </p:cNvPr>
          <p:cNvSpPr txBox="1"/>
          <p:nvPr/>
        </p:nvSpPr>
        <p:spPr>
          <a:xfrm>
            <a:off x="2102584" y="4676525"/>
            <a:ext cx="6087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rotten_tomatoes_critic_reviews.csv</a:t>
            </a:r>
            <a:endParaRPr lang="it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rotten_tomatoes_movies.csv</a:t>
            </a:r>
            <a:endParaRPr lang="en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32" name="Graphic 31" descr="Database with solid fill">
            <a:extLst>
              <a:ext uri="{FF2B5EF4-FFF2-40B4-BE49-F238E27FC236}">
                <a16:creationId xmlns:a16="http://schemas.microsoft.com/office/drawing/2014/main" id="{42DD075E-4506-3D92-52F8-C63B4632E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988" y="4116068"/>
            <a:ext cx="1828800" cy="1828800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CBC2F507-D0D4-6715-536E-77555C51E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4" y="3808711"/>
            <a:ext cx="720863" cy="2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BFBBA1BD-541E-BA45-C449-C1CD8EDE8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4" y="1528065"/>
            <a:ext cx="720863" cy="2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DA32962-AAAA-40B2-D58E-9F25553710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6672" y="1446511"/>
            <a:ext cx="470464" cy="470464"/>
          </a:xfrm>
          <a:prstGeom prst="rect">
            <a:avLst/>
          </a:prstGeom>
        </p:spPr>
      </p:pic>
      <p:pic>
        <p:nvPicPr>
          <p:cNvPr id="37" name="Picture 18">
            <a:extLst>
              <a:ext uri="{FF2B5EF4-FFF2-40B4-BE49-F238E27FC236}">
                <a16:creationId xmlns:a16="http://schemas.microsoft.com/office/drawing/2014/main" id="{881AA5BD-4632-F565-D883-739576D6A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72" y="3690661"/>
            <a:ext cx="505226" cy="51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565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68227_win32_fixed" id="{17DD1A52-D3DE-4BC7-AB4E-5ED952CBB3F4}" vid="{D8C85220-06A0-4E3D-954C-BC12E2647BFB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8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9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900F64-9193-44F8-BD63-E681103777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71421E6-0B73-4301-8D1C-0131DB42FA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CA4BDF-ECBC-4F8E-8F31-E58428FA4B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2785</Words>
  <Application>Microsoft Macintosh PowerPoint</Application>
  <PresentationFormat>Widescreen</PresentationFormat>
  <Paragraphs>273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33</vt:i4>
      </vt:variant>
    </vt:vector>
  </HeadingPairs>
  <TitlesOfParts>
    <vt:vector size="50" baseType="lpstr">
      <vt:lpstr>Aptos</vt:lpstr>
      <vt:lpstr>Aptos Display</vt:lpstr>
      <vt:lpstr>Arial</vt:lpstr>
      <vt:lpstr>Calibri</vt:lpstr>
      <vt:lpstr>Calibri Light</vt:lpstr>
      <vt:lpstr>Cambria Math</vt:lpstr>
      <vt:lpstr>Segoe UI</vt:lpstr>
      <vt:lpstr>Wingdings</vt:lpstr>
      <vt:lpstr>Office Theme</vt:lpstr>
      <vt:lpstr>7_Custom Design</vt:lpstr>
      <vt:lpstr>6_Custom Design</vt:lpstr>
      <vt:lpstr>5_Custom Design</vt:lpstr>
      <vt:lpstr>4_Custom Design</vt:lpstr>
      <vt:lpstr>3_Custom Design</vt:lpstr>
      <vt:lpstr>2_Custom Design</vt:lpstr>
      <vt:lpstr>1_Custom Design</vt:lpstr>
      <vt:lpstr>Custom Design</vt:lpstr>
      <vt:lpstr>Human resources slide 8</vt:lpstr>
      <vt:lpstr>GAV – Mappings (1)</vt:lpstr>
      <vt:lpstr>GAV – Retrieved global database (2)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2022-01-19T22:30:16Z</dcterms:created>
  <dcterms:modified xsi:type="dcterms:W3CDTF">2025-01-29T14:22:27Z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